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85" r:id="rId6"/>
    <p:sldId id="286" r:id="rId7"/>
    <p:sldId id="257" r:id="rId8"/>
    <p:sldId id="258" r:id="rId9"/>
    <p:sldId id="259" r:id="rId10"/>
    <p:sldId id="261" r:id="rId11"/>
    <p:sldId id="276" r:id="rId12"/>
    <p:sldId id="278" r:id="rId13"/>
    <p:sldId id="277" r:id="rId14"/>
    <p:sldId id="287" r:id="rId15"/>
    <p:sldId id="265" r:id="rId16"/>
    <p:sldId id="279" r:id="rId17"/>
    <p:sldId id="281" r:id="rId18"/>
    <p:sldId id="282" r:id="rId19"/>
    <p:sldId id="280" r:id="rId20"/>
    <p:sldId id="288" r:id="rId21"/>
    <p:sldId id="283"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ABD33D-6D0C-4D8C-8A31-39DB51827511}" v="63" dt="2022-11-21T19:58:1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718"/>
  </p:normalViewPr>
  <p:slideViewPr>
    <p:cSldViewPr snapToGrid="0">
      <p:cViewPr varScale="1">
        <p:scale>
          <a:sx n="106" d="100"/>
          <a:sy n="106" d="100"/>
        </p:scale>
        <p:origin x="228" y="78"/>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28B12-B270-4D91-81B0-99E05851790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A69DD9A-D4C1-485D-8964-2E59360EB5A4}">
      <dgm:prSet/>
      <dgm:spPr/>
      <dgm:t>
        <a:bodyPr/>
        <a:lstStyle/>
        <a:p>
          <a:r>
            <a:rPr lang="en-US" dirty="0"/>
            <a:t>Supervised Learning</a:t>
          </a:r>
        </a:p>
      </dgm:t>
    </dgm:pt>
    <dgm:pt modelId="{49DC23C8-D4F8-418C-9242-87E2B3BED179}" type="parTrans" cxnId="{DF242F6C-2D4A-488A-B655-A6E41EFB281E}">
      <dgm:prSet/>
      <dgm:spPr/>
      <dgm:t>
        <a:bodyPr/>
        <a:lstStyle/>
        <a:p>
          <a:endParaRPr lang="en-US"/>
        </a:p>
      </dgm:t>
    </dgm:pt>
    <dgm:pt modelId="{CE691AEB-1261-4214-BA0B-F679358804D6}" type="sibTrans" cxnId="{DF242F6C-2D4A-488A-B655-A6E41EFB281E}">
      <dgm:prSet/>
      <dgm:spPr/>
      <dgm:t>
        <a:bodyPr/>
        <a:lstStyle/>
        <a:p>
          <a:endParaRPr lang="en-US"/>
        </a:p>
      </dgm:t>
    </dgm:pt>
    <dgm:pt modelId="{2200DBAD-4AA5-4E62-822C-8B71A325E6FB}">
      <dgm:prSet/>
      <dgm:spPr/>
      <dgm:t>
        <a:bodyPr/>
        <a:lstStyle/>
        <a:p>
          <a:r>
            <a:rPr lang="en-US"/>
            <a:t>MultiClass Classification</a:t>
          </a:r>
        </a:p>
      </dgm:t>
    </dgm:pt>
    <dgm:pt modelId="{DF6BF330-E148-442A-83DC-A8575CFCFFD6}" type="parTrans" cxnId="{4F38E220-B63F-4CB1-A761-64A37F91D0C8}">
      <dgm:prSet/>
      <dgm:spPr/>
      <dgm:t>
        <a:bodyPr/>
        <a:lstStyle/>
        <a:p>
          <a:endParaRPr lang="en-US"/>
        </a:p>
      </dgm:t>
    </dgm:pt>
    <dgm:pt modelId="{C003B2AC-37E3-46E9-B0FD-FF026B7F048F}" type="sibTrans" cxnId="{4F38E220-B63F-4CB1-A761-64A37F91D0C8}">
      <dgm:prSet/>
      <dgm:spPr/>
      <dgm:t>
        <a:bodyPr/>
        <a:lstStyle/>
        <a:p>
          <a:endParaRPr lang="en-US"/>
        </a:p>
      </dgm:t>
    </dgm:pt>
    <dgm:pt modelId="{34EC6649-1BC4-4869-8928-35F97866AD41}">
      <dgm:prSet/>
      <dgm:spPr/>
      <dgm:t>
        <a:bodyPr/>
        <a:lstStyle/>
        <a:p>
          <a:r>
            <a:rPr lang="en-US"/>
            <a:t>Convolutional Neural Network</a:t>
          </a:r>
        </a:p>
      </dgm:t>
    </dgm:pt>
    <dgm:pt modelId="{8533B402-743A-4218-8340-7AC77A2A525F}" type="parTrans" cxnId="{8849031F-778C-4350-ACE2-3161FFB08EE8}">
      <dgm:prSet/>
      <dgm:spPr/>
      <dgm:t>
        <a:bodyPr/>
        <a:lstStyle/>
        <a:p>
          <a:endParaRPr lang="en-US"/>
        </a:p>
      </dgm:t>
    </dgm:pt>
    <dgm:pt modelId="{CB525280-7D42-468F-983A-B8697C4F5D42}" type="sibTrans" cxnId="{8849031F-778C-4350-ACE2-3161FFB08EE8}">
      <dgm:prSet/>
      <dgm:spPr/>
      <dgm:t>
        <a:bodyPr/>
        <a:lstStyle/>
        <a:p>
          <a:endParaRPr lang="en-US"/>
        </a:p>
      </dgm:t>
    </dgm:pt>
    <dgm:pt modelId="{EBC1D3E8-E506-4448-938A-C0750172307A}">
      <dgm:prSet/>
      <dgm:spPr/>
      <dgm:t>
        <a:bodyPr/>
        <a:lstStyle/>
        <a:p>
          <a:r>
            <a:rPr lang="en-US" dirty="0"/>
            <a:t>Sequential Modelling</a:t>
          </a:r>
        </a:p>
      </dgm:t>
    </dgm:pt>
    <dgm:pt modelId="{C7D3962E-87E4-4341-8CF1-700CAD9B66E2}" type="parTrans" cxnId="{A5116D5C-A782-4A82-8008-80821AB0650D}">
      <dgm:prSet/>
      <dgm:spPr/>
      <dgm:t>
        <a:bodyPr/>
        <a:lstStyle/>
        <a:p>
          <a:endParaRPr lang="en-US"/>
        </a:p>
      </dgm:t>
    </dgm:pt>
    <dgm:pt modelId="{35D131D8-4218-4C26-B291-0B59A4524DB4}" type="sibTrans" cxnId="{A5116D5C-A782-4A82-8008-80821AB0650D}">
      <dgm:prSet/>
      <dgm:spPr/>
      <dgm:t>
        <a:bodyPr/>
        <a:lstStyle/>
        <a:p>
          <a:endParaRPr lang="en-US"/>
        </a:p>
      </dgm:t>
    </dgm:pt>
    <dgm:pt modelId="{5DF692A3-6AC4-4792-A341-2DB8F7DCB51A}" type="pres">
      <dgm:prSet presAssocID="{B4728B12-B270-4D91-81B0-99E05851790D}" presName="linear" presStyleCnt="0">
        <dgm:presLayoutVars>
          <dgm:animLvl val="lvl"/>
          <dgm:resizeHandles val="exact"/>
        </dgm:presLayoutVars>
      </dgm:prSet>
      <dgm:spPr/>
    </dgm:pt>
    <dgm:pt modelId="{D891B362-2586-4F9E-9807-7EE0A3766738}" type="pres">
      <dgm:prSet presAssocID="{FA69DD9A-D4C1-485D-8964-2E59360EB5A4}" presName="parentText" presStyleLbl="node1" presStyleIdx="0" presStyleCnt="4">
        <dgm:presLayoutVars>
          <dgm:chMax val="0"/>
          <dgm:bulletEnabled val="1"/>
        </dgm:presLayoutVars>
      </dgm:prSet>
      <dgm:spPr/>
    </dgm:pt>
    <dgm:pt modelId="{FB55B9AD-DE9C-4BAA-8129-36B962A3DFAA}" type="pres">
      <dgm:prSet presAssocID="{CE691AEB-1261-4214-BA0B-F679358804D6}" presName="spacer" presStyleCnt="0"/>
      <dgm:spPr/>
    </dgm:pt>
    <dgm:pt modelId="{CC4AD69D-1211-4E81-AA65-57FBF29943D6}" type="pres">
      <dgm:prSet presAssocID="{2200DBAD-4AA5-4E62-822C-8B71A325E6FB}" presName="parentText" presStyleLbl="node1" presStyleIdx="1" presStyleCnt="4">
        <dgm:presLayoutVars>
          <dgm:chMax val="0"/>
          <dgm:bulletEnabled val="1"/>
        </dgm:presLayoutVars>
      </dgm:prSet>
      <dgm:spPr/>
    </dgm:pt>
    <dgm:pt modelId="{0DF38A5E-90FD-4128-BD70-2319C3D433B7}" type="pres">
      <dgm:prSet presAssocID="{C003B2AC-37E3-46E9-B0FD-FF026B7F048F}" presName="spacer" presStyleCnt="0"/>
      <dgm:spPr/>
    </dgm:pt>
    <dgm:pt modelId="{CAF9B48F-929C-4008-9DC7-AAEBECDB0FAE}" type="pres">
      <dgm:prSet presAssocID="{34EC6649-1BC4-4869-8928-35F97866AD41}" presName="parentText" presStyleLbl="node1" presStyleIdx="2" presStyleCnt="4">
        <dgm:presLayoutVars>
          <dgm:chMax val="0"/>
          <dgm:bulletEnabled val="1"/>
        </dgm:presLayoutVars>
      </dgm:prSet>
      <dgm:spPr/>
    </dgm:pt>
    <dgm:pt modelId="{2DA96831-DA44-4678-A628-C8362CE8F6FA}" type="pres">
      <dgm:prSet presAssocID="{CB525280-7D42-468F-983A-B8697C4F5D42}" presName="spacer" presStyleCnt="0"/>
      <dgm:spPr/>
    </dgm:pt>
    <dgm:pt modelId="{D0A5B9B5-2F83-4172-97D8-D5EC409E1CFE}" type="pres">
      <dgm:prSet presAssocID="{EBC1D3E8-E506-4448-938A-C0750172307A}" presName="parentText" presStyleLbl="node1" presStyleIdx="3" presStyleCnt="4">
        <dgm:presLayoutVars>
          <dgm:chMax val="0"/>
          <dgm:bulletEnabled val="1"/>
        </dgm:presLayoutVars>
      </dgm:prSet>
      <dgm:spPr/>
    </dgm:pt>
  </dgm:ptLst>
  <dgm:cxnLst>
    <dgm:cxn modelId="{8849031F-778C-4350-ACE2-3161FFB08EE8}" srcId="{B4728B12-B270-4D91-81B0-99E05851790D}" destId="{34EC6649-1BC4-4869-8928-35F97866AD41}" srcOrd="2" destOrd="0" parTransId="{8533B402-743A-4218-8340-7AC77A2A525F}" sibTransId="{CB525280-7D42-468F-983A-B8697C4F5D42}"/>
    <dgm:cxn modelId="{4F38E220-B63F-4CB1-A761-64A37F91D0C8}" srcId="{B4728B12-B270-4D91-81B0-99E05851790D}" destId="{2200DBAD-4AA5-4E62-822C-8B71A325E6FB}" srcOrd="1" destOrd="0" parTransId="{DF6BF330-E148-442A-83DC-A8575CFCFFD6}" sibTransId="{C003B2AC-37E3-46E9-B0FD-FF026B7F048F}"/>
    <dgm:cxn modelId="{8BEAAB22-C639-42DC-9DC2-8146EC23DE6E}" type="presOf" srcId="{34EC6649-1BC4-4869-8928-35F97866AD41}" destId="{CAF9B48F-929C-4008-9DC7-AAEBECDB0FAE}" srcOrd="0" destOrd="0" presId="urn:microsoft.com/office/officeart/2005/8/layout/vList2"/>
    <dgm:cxn modelId="{2CE2E924-D6B4-417C-B8C4-1C2717AA46C0}" type="presOf" srcId="{2200DBAD-4AA5-4E62-822C-8B71A325E6FB}" destId="{CC4AD69D-1211-4E81-AA65-57FBF29943D6}" srcOrd="0" destOrd="0" presId="urn:microsoft.com/office/officeart/2005/8/layout/vList2"/>
    <dgm:cxn modelId="{A5116D5C-A782-4A82-8008-80821AB0650D}" srcId="{B4728B12-B270-4D91-81B0-99E05851790D}" destId="{EBC1D3E8-E506-4448-938A-C0750172307A}" srcOrd="3" destOrd="0" parTransId="{C7D3962E-87E4-4341-8CF1-700CAD9B66E2}" sibTransId="{35D131D8-4218-4C26-B291-0B59A4524DB4}"/>
    <dgm:cxn modelId="{B7264C5D-00C2-4273-A75E-57ED0EE30540}" type="presOf" srcId="{FA69DD9A-D4C1-485D-8964-2E59360EB5A4}" destId="{D891B362-2586-4F9E-9807-7EE0A3766738}" srcOrd="0" destOrd="0" presId="urn:microsoft.com/office/officeart/2005/8/layout/vList2"/>
    <dgm:cxn modelId="{DF242F6C-2D4A-488A-B655-A6E41EFB281E}" srcId="{B4728B12-B270-4D91-81B0-99E05851790D}" destId="{FA69DD9A-D4C1-485D-8964-2E59360EB5A4}" srcOrd="0" destOrd="0" parTransId="{49DC23C8-D4F8-418C-9242-87E2B3BED179}" sibTransId="{CE691AEB-1261-4214-BA0B-F679358804D6}"/>
    <dgm:cxn modelId="{15779E54-294A-4B07-AF3E-1370D7090771}" type="presOf" srcId="{B4728B12-B270-4D91-81B0-99E05851790D}" destId="{5DF692A3-6AC4-4792-A341-2DB8F7DCB51A}" srcOrd="0" destOrd="0" presId="urn:microsoft.com/office/officeart/2005/8/layout/vList2"/>
    <dgm:cxn modelId="{AB66BC78-87A3-48B4-A716-B8DD3F8BA8C6}" type="presOf" srcId="{EBC1D3E8-E506-4448-938A-C0750172307A}" destId="{D0A5B9B5-2F83-4172-97D8-D5EC409E1CFE}" srcOrd="0" destOrd="0" presId="urn:microsoft.com/office/officeart/2005/8/layout/vList2"/>
    <dgm:cxn modelId="{9F0B39DD-CDD8-433D-BC36-8127B335C41F}" type="presParOf" srcId="{5DF692A3-6AC4-4792-A341-2DB8F7DCB51A}" destId="{D891B362-2586-4F9E-9807-7EE0A3766738}" srcOrd="0" destOrd="0" presId="urn:microsoft.com/office/officeart/2005/8/layout/vList2"/>
    <dgm:cxn modelId="{2CF2E006-6C35-4515-A00B-E3734E36235E}" type="presParOf" srcId="{5DF692A3-6AC4-4792-A341-2DB8F7DCB51A}" destId="{FB55B9AD-DE9C-4BAA-8129-36B962A3DFAA}" srcOrd="1" destOrd="0" presId="urn:microsoft.com/office/officeart/2005/8/layout/vList2"/>
    <dgm:cxn modelId="{43A1FA65-2FCD-47A8-81FB-60531F61C681}" type="presParOf" srcId="{5DF692A3-6AC4-4792-A341-2DB8F7DCB51A}" destId="{CC4AD69D-1211-4E81-AA65-57FBF29943D6}" srcOrd="2" destOrd="0" presId="urn:microsoft.com/office/officeart/2005/8/layout/vList2"/>
    <dgm:cxn modelId="{C2CE3635-7848-470C-AF77-B0E9DEFC95D3}" type="presParOf" srcId="{5DF692A3-6AC4-4792-A341-2DB8F7DCB51A}" destId="{0DF38A5E-90FD-4128-BD70-2319C3D433B7}" srcOrd="3" destOrd="0" presId="urn:microsoft.com/office/officeart/2005/8/layout/vList2"/>
    <dgm:cxn modelId="{62608E80-12DB-4B2E-BECF-2C52574D9B79}" type="presParOf" srcId="{5DF692A3-6AC4-4792-A341-2DB8F7DCB51A}" destId="{CAF9B48F-929C-4008-9DC7-AAEBECDB0FAE}" srcOrd="4" destOrd="0" presId="urn:microsoft.com/office/officeart/2005/8/layout/vList2"/>
    <dgm:cxn modelId="{E67293A0-B722-45F8-8824-148012C565C3}" type="presParOf" srcId="{5DF692A3-6AC4-4792-A341-2DB8F7DCB51A}" destId="{2DA96831-DA44-4678-A628-C8362CE8F6FA}" srcOrd="5" destOrd="0" presId="urn:microsoft.com/office/officeart/2005/8/layout/vList2"/>
    <dgm:cxn modelId="{1C8749AD-DA9D-42B4-BDE6-A864D3599F42}" type="presParOf" srcId="{5DF692A3-6AC4-4792-A341-2DB8F7DCB51A}" destId="{D0A5B9B5-2F83-4172-97D8-D5EC409E1CF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B362-2586-4F9E-9807-7EE0A3766738}">
      <dsp:nvSpPr>
        <dsp:cNvPr id="0" name=""/>
        <dsp:cNvSpPr/>
      </dsp:nvSpPr>
      <dsp:spPr>
        <a:xfrm>
          <a:off x="0" y="10127"/>
          <a:ext cx="9779182"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Supervised Learning</a:t>
          </a:r>
        </a:p>
      </dsp:txBody>
      <dsp:txXfrm>
        <a:off x="37467" y="47594"/>
        <a:ext cx="9704248" cy="692586"/>
      </dsp:txXfrm>
    </dsp:sp>
    <dsp:sp modelId="{CC4AD69D-1211-4E81-AA65-57FBF29943D6}">
      <dsp:nvSpPr>
        <dsp:cNvPr id="0" name=""/>
        <dsp:cNvSpPr/>
      </dsp:nvSpPr>
      <dsp:spPr>
        <a:xfrm>
          <a:off x="0" y="869807"/>
          <a:ext cx="9779182" cy="7675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MultiClass Classification</a:t>
          </a:r>
        </a:p>
      </dsp:txBody>
      <dsp:txXfrm>
        <a:off x="37467" y="907274"/>
        <a:ext cx="9704248" cy="692586"/>
      </dsp:txXfrm>
    </dsp:sp>
    <dsp:sp modelId="{CAF9B48F-929C-4008-9DC7-AAEBECDB0FAE}">
      <dsp:nvSpPr>
        <dsp:cNvPr id="0" name=""/>
        <dsp:cNvSpPr/>
      </dsp:nvSpPr>
      <dsp:spPr>
        <a:xfrm>
          <a:off x="0" y="1729487"/>
          <a:ext cx="9779182"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Convolutional Neural Network</a:t>
          </a:r>
        </a:p>
      </dsp:txBody>
      <dsp:txXfrm>
        <a:off x="37467" y="1766954"/>
        <a:ext cx="9704248" cy="692586"/>
      </dsp:txXfrm>
    </dsp:sp>
    <dsp:sp modelId="{D0A5B9B5-2F83-4172-97D8-D5EC409E1CFE}">
      <dsp:nvSpPr>
        <dsp:cNvPr id="0" name=""/>
        <dsp:cNvSpPr/>
      </dsp:nvSpPr>
      <dsp:spPr>
        <a:xfrm>
          <a:off x="0" y="2589167"/>
          <a:ext cx="9779182"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Sequential Modelling</a:t>
          </a:r>
        </a:p>
      </dsp:txBody>
      <dsp:txXfrm>
        <a:off x="37467" y="2626634"/>
        <a:ext cx="970424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D5DACF-E68B-034C-CCD9-DA3F5EC4A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86147A8-C33E-4C86-7BE9-DEE8C95D5A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17AB66-E42A-4DA5-A357-B46F2AF3C108}" type="datetimeFigureOut">
              <a:rPr lang="en-US" smtClean="0"/>
              <a:t>11/22/2022</a:t>
            </a:fld>
            <a:endParaRPr lang="en-US"/>
          </a:p>
        </p:txBody>
      </p:sp>
      <p:sp>
        <p:nvSpPr>
          <p:cNvPr id="4" name="Footer Placeholder 3">
            <a:extLst>
              <a:ext uri="{FF2B5EF4-FFF2-40B4-BE49-F238E27FC236}">
                <a16:creationId xmlns:a16="http://schemas.microsoft.com/office/drawing/2014/main" id="{DE49206A-D94D-7C73-AA15-0F05FCFF6B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D494F7-38E5-BA3A-5E60-6FC0C21B84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030E7F-ABA0-481E-B3D5-A51098FB0AF5}" type="slidenum">
              <a:rPr lang="en-US" smtClean="0"/>
              <a:t>‹#›</a:t>
            </a:fld>
            <a:endParaRPr lang="en-US"/>
          </a:p>
        </p:txBody>
      </p:sp>
    </p:spTree>
    <p:extLst>
      <p:ext uri="{BB962C8B-B14F-4D97-AF65-F5344CB8AC3E}">
        <p14:creationId xmlns:p14="http://schemas.microsoft.com/office/powerpoint/2010/main" val="8515454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267D973-FBB1-4031-B774-850509CCD971}" type="datetime1">
              <a:rPr lang="en-US" smtClean="0"/>
              <a:t>11/22/2022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BHAAV VAACHAK</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B7A12F84-180D-4F5A-8FF0-C472BCDC0FAC}" type="datetime1">
              <a:rPr lang="en-US" smtClean="0"/>
              <a:t>11/22/2022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BHAAV VAACHAK</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37256503-6C70-414B-9D99-50971851A346}" type="datetime1">
              <a:rPr lang="en-US" smtClean="0"/>
              <a:t>11/22/2022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BHAAV VAACHAK</a:t>
            </a:r>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A887B11-8FA1-4CAF-9A93-D290591FB702}" type="datetime1">
              <a:rPr lang="en-US" smtClean="0"/>
              <a:t>11/22/2022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BHAAV VAACHAK</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639C8B06-8139-46D2-8B68-FCE2309AF8A3}" type="datetime1">
              <a:rPr lang="en-US" smtClean="0"/>
              <a:t>11/22/2022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BHAAV VAACHAK</a:t>
            </a:r>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B5B77277-9F4E-4B54-B1D6-4417FB737B2A}" type="datetime1">
              <a:rPr lang="en-US" smtClean="0"/>
              <a:t>11/22/2022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BHAAV VAACHAK</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244D74C-4DA4-4EC7-9CC9-840C440EA295}" type="datetime1">
              <a:rPr lang="en-US" smtClean="0"/>
              <a:t>11/22/2022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BHAAV VAACHAK</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3037CDE7-4C75-4539-9185-FB10C75D42DB}" type="datetime1">
              <a:rPr lang="en-US" smtClean="0"/>
              <a:t>11/22/2022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BHAAV VAACHAK</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EF83325-34F9-4E0F-A040-7C74DA0EE41E}" type="datetime1">
              <a:rPr lang="en-US" smtClean="0"/>
              <a:t>11/22/2022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BHAAV VAACHAK</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8D765DBD-786C-4792-B936-DB41D0C4C8EB}" type="datetime1">
              <a:rPr lang="en-US" smtClean="0"/>
              <a:t>11/22/2022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BHAAV VAACHAK</a:t>
            </a:r>
            <a:endParaRPr lang="en-US" dirty="0"/>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C60B376C-D9FF-4719-82CD-256E321E1ADB}" type="datetime1">
              <a:rPr lang="en-US" smtClean="0"/>
              <a:t>11/22/2022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BHAAV VAACHAK</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09838" y="196724"/>
            <a:ext cx="7096933" cy="2387600"/>
          </a:xfrm>
        </p:spPr>
        <p:txBody>
          <a:bodyPr/>
          <a:lstStyle/>
          <a:p>
            <a:r>
              <a:rPr lang="en-US" dirty="0"/>
              <a:t>BHAAV VAACHAK</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09838" y="3014329"/>
            <a:ext cx="9500507" cy="806675"/>
          </a:xfrm>
        </p:spPr>
        <p:txBody>
          <a:bodyPr/>
          <a:lstStyle/>
          <a:p>
            <a:r>
              <a:rPr lang="en-US" dirty="0"/>
              <a:t>Abhijeet</a:t>
            </a:r>
          </a:p>
          <a:p>
            <a:r>
              <a:rPr lang="en-US" dirty="0"/>
              <a:t>Abhilash Sharma</a:t>
            </a:r>
          </a:p>
          <a:p>
            <a:r>
              <a:rPr lang="en-US" dirty="0"/>
              <a:t>Aditya Agarwal</a:t>
            </a:r>
          </a:p>
        </p:txBody>
      </p:sp>
      <p:pic>
        <p:nvPicPr>
          <p:cNvPr id="4" name="Picture 3">
            <a:extLst>
              <a:ext uri="{FF2B5EF4-FFF2-40B4-BE49-F238E27FC236}">
                <a16:creationId xmlns:a16="http://schemas.microsoft.com/office/drawing/2014/main" id="{D728301D-FFE1-ED90-B2F6-CC78D7A504CE}"/>
              </a:ext>
            </a:extLst>
          </p:cNvPr>
          <p:cNvPicPr>
            <a:picLocks noChangeAspect="1"/>
          </p:cNvPicPr>
          <p:nvPr/>
        </p:nvPicPr>
        <p:blipFill>
          <a:blip r:embed="rId2"/>
          <a:stretch>
            <a:fillRect/>
          </a:stretch>
        </p:blipFill>
        <p:spPr>
          <a:xfrm>
            <a:off x="9587783" y="5404002"/>
            <a:ext cx="1312088" cy="1330062"/>
          </a:xfrm>
          <a:prstGeom prst="rect">
            <a:avLst/>
          </a:prstGeom>
        </p:spPr>
      </p:pic>
      <p:sp>
        <p:nvSpPr>
          <p:cNvPr id="5" name="TextBox 4">
            <a:extLst>
              <a:ext uri="{FF2B5EF4-FFF2-40B4-BE49-F238E27FC236}">
                <a16:creationId xmlns:a16="http://schemas.microsoft.com/office/drawing/2014/main" id="{7AB66856-BB6D-B54A-7043-DB8B8D14C3D2}"/>
              </a:ext>
            </a:extLst>
          </p:cNvPr>
          <p:cNvSpPr txBox="1"/>
          <p:nvPr/>
        </p:nvSpPr>
        <p:spPr>
          <a:xfrm>
            <a:off x="6029608" y="5103674"/>
            <a:ext cx="5875699" cy="2031325"/>
          </a:xfrm>
          <a:prstGeom prst="rect">
            <a:avLst/>
          </a:prstGeom>
          <a:noFill/>
        </p:spPr>
        <p:txBody>
          <a:bodyPr wrap="square" rtlCol="0">
            <a:spAutoFit/>
          </a:bodyPr>
          <a:lstStyle/>
          <a:p>
            <a:r>
              <a:rPr lang="en-US" dirty="0"/>
              <a:t>Team- Abstract Executioners</a:t>
            </a:r>
          </a:p>
          <a:p>
            <a:endParaRPr lang="en-US" dirty="0"/>
          </a:p>
          <a:p>
            <a:r>
              <a:rPr lang="en-US" dirty="0"/>
              <a:t>Moradabad Institute of Technology</a:t>
            </a:r>
          </a:p>
          <a:p>
            <a:r>
              <a:rPr lang="en-US" dirty="0" err="1"/>
              <a:t>B.Tech</a:t>
            </a:r>
            <a:r>
              <a:rPr lang="en-US" dirty="0"/>
              <a:t>, 2024 (CS&amp;E)</a:t>
            </a:r>
          </a:p>
          <a:p>
            <a:r>
              <a:rPr lang="en-US" dirty="0"/>
              <a:t>3</a:t>
            </a:r>
            <a:r>
              <a:rPr lang="en-US" baseline="30000" dirty="0"/>
              <a:t>rd</a:t>
            </a:r>
            <a:r>
              <a:rPr lang="en-US" dirty="0"/>
              <a:t> year, Section A</a:t>
            </a:r>
          </a:p>
          <a:p>
            <a:r>
              <a:rPr lang="en-US" dirty="0"/>
              <a:t>22-November-2022</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How are we analyzing audio</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CCD25C8-354D-4013-91DC-8EF365A027CD}" type="datetime1">
              <a:rPr lang="en-US" smtClean="0"/>
              <a:t>11/22/2022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8" name="Content Placeholder 7">
            <a:extLst>
              <a:ext uri="{FF2B5EF4-FFF2-40B4-BE49-F238E27FC236}">
                <a16:creationId xmlns:a16="http://schemas.microsoft.com/office/drawing/2014/main" id="{62A88F75-ABF2-71EA-7740-B493A2F53ADE}"/>
              </a:ext>
            </a:extLst>
          </p:cNvPr>
          <p:cNvSpPr>
            <a:spLocks noGrp="1"/>
          </p:cNvSpPr>
          <p:nvPr>
            <p:ph idx="1"/>
          </p:nvPr>
        </p:nvSpPr>
        <p:spPr/>
        <p:txBody>
          <a:bodyPr/>
          <a:lstStyle/>
          <a:p>
            <a:r>
              <a:rPr lang="en-US" dirty="0"/>
              <a:t>Feature Extraction</a:t>
            </a:r>
          </a:p>
          <a:p>
            <a:pPr algn="l">
              <a:buFont typeface="Arial" panose="020B0604020202020204" pitchFamily="34" charset="0"/>
              <a:buChar char="•"/>
            </a:pPr>
            <a:r>
              <a:rPr lang="en-US" sz="2400" b="0" i="0" dirty="0">
                <a:effectLst/>
                <a:latin typeface="Inter"/>
              </a:rPr>
              <a:t>Zero Crossing Rate</a:t>
            </a:r>
          </a:p>
          <a:p>
            <a:pPr algn="l">
              <a:buFont typeface="Arial" panose="020B0604020202020204" pitchFamily="34" charset="0"/>
              <a:buChar char="•"/>
            </a:pPr>
            <a:r>
              <a:rPr lang="en-US" sz="2400" b="0" i="0" dirty="0" err="1">
                <a:effectLst/>
                <a:latin typeface="Inter"/>
              </a:rPr>
              <a:t>Chroma_stft</a:t>
            </a:r>
            <a:endParaRPr lang="en-US" sz="2400" b="0" i="0" dirty="0">
              <a:effectLst/>
              <a:latin typeface="Inter"/>
            </a:endParaRPr>
          </a:p>
          <a:p>
            <a:pPr algn="l">
              <a:buFont typeface="Arial" panose="020B0604020202020204" pitchFamily="34" charset="0"/>
              <a:buChar char="•"/>
            </a:pPr>
            <a:r>
              <a:rPr lang="en-US" sz="2400" b="0" i="0" dirty="0">
                <a:effectLst/>
                <a:latin typeface="Inter"/>
              </a:rPr>
              <a:t>MFCC</a:t>
            </a:r>
          </a:p>
          <a:p>
            <a:pPr algn="l">
              <a:buFont typeface="Arial" panose="020B0604020202020204" pitchFamily="34" charset="0"/>
              <a:buChar char="•"/>
            </a:pPr>
            <a:r>
              <a:rPr lang="en-US" sz="2400" b="0" i="0" dirty="0">
                <a:effectLst/>
                <a:latin typeface="Inter"/>
              </a:rPr>
              <a:t>RMS(root mean square) value</a:t>
            </a:r>
          </a:p>
          <a:p>
            <a:pPr algn="l">
              <a:buFont typeface="Arial" panose="020B0604020202020204" pitchFamily="34" charset="0"/>
              <a:buChar char="•"/>
            </a:pPr>
            <a:r>
              <a:rPr lang="en-US" sz="2400" b="0" i="0" dirty="0" err="1">
                <a:effectLst/>
                <a:latin typeface="Inter"/>
              </a:rPr>
              <a:t>MelSpectogram</a:t>
            </a:r>
            <a:endParaRPr lang="en-US" sz="2400" b="0" i="0" dirty="0">
              <a:effectLst/>
              <a:latin typeface="Inter"/>
            </a:endParaRPr>
          </a:p>
          <a:p>
            <a:pPr marL="457200" indent="-457200">
              <a:buFont typeface="Arial" panose="020B0604020202020204" pitchFamily="34" charset="0"/>
              <a:buChar char="•"/>
            </a:pPr>
            <a:endParaRPr lang="en-US" sz="2400" dirty="0"/>
          </a:p>
        </p:txBody>
      </p:sp>
      <p:pic>
        <p:nvPicPr>
          <p:cNvPr id="1026" name="Picture 2">
            <a:extLst>
              <a:ext uri="{FF2B5EF4-FFF2-40B4-BE49-F238E27FC236}">
                <a16:creationId xmlns:a16="http://schemas.microsoft.com/office/drawing/2014/main" id="{A59CC4C1-00D6-E84E-DF97-3DC173F11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487" y="2087563"/>
            <a:ext cx="48196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54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669551" y="-60727"/>
            <a:ext cx="9779183" cy="1325563"/>
          </a:xfrm>
        </p:spPr>
        <p:txBody>
          <a:bodyPr/>
          <a:lstStyle/>
          <a:p>
            <a:r>
              <a:rPr lang="en-US" dirty="0"/>
              <a:t>How are we analyzing audio</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CCD25C8-354D-4013-91DC-8EF365A027CD}" type="datetime1">
              <a:rPr lang="en-US" smtClean="0"/>
              <a:t>11/22/2022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9" name="Picture 8">
            <a:extLst>
              <a:ext uri="{FF2B5EF4-FFF2-40B4-BE49-F238E27FC236}">
                <a16:creationId xmlns:a16="http://schemas.microsoft.com/office/drawing/2014/main" id="{42903EEB-4A87-AC0D-CC07-2D7D17433DFE}"/>
              </a:ext>
            </a:extLst>
          </p:cNvPr>
          <p:cNvPicPr>
            <a:picLocks noChangeAspect="1"/>
          </p:cNvPicPr>
          <p:nvPr/>
        </p:nvPicPr>
        <p:blipFill rotWithShape="1">
          <a:blip r:embed="rId2"/>
          <a:srcRect l="19032" t="21320" r="21190" b="12343"/>
          <a:stretch/>
        </p:blipFill>
        <p:spPr>
          <a:xfrm>
            <a:off x="865360" y="1416851"/>
            <a:ext cx="8749420" cy="4904637"/>
          </a:xfrm>
          <a:prstGeom prst="rect">
            <a:avLst/>
          </a:prstGeom>
        </p:spPr>
      </p:pic>
    </p:spTree>
    <p:extLst>
      <p:ext uri="{BB962C8B-B14F-4D97-AF65-F5344CB8AC3E}">
        <p14:creationId xmlns:p14="http://schemas.microsoft.com/office/powerpoint/2010/main" val="40560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Emotion theory used:</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33FF51C7-E5A1-4139-AED7-061A77F17814}" type="datetime1">
              <a:rPr lang="en-US" smtClean="0"/>
              <a:t>11/22/2022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BHAAV VAACHAK</a:t>
            </a:r>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pic>
        <p:nvPicPr>
          <p:cNvPr id="14" name="Picture 13" descr="Table&#10;&#10;Description automatically generated">
            <a:extLst>
              <a:ext uri="{FF2B5EF4-FFF2-40B4-BE49-F238E27FC236}">
                <a16:creationId xmlns:a16="http://schemas.microsoft.com/office/drawing/2014/main" id="{45FBC554-6C8C-1FC6-2DA1-1DCD1B1CCA8E}"/>
              </a:ext>
            </a:extLst>
          </p:cNvPr>
          <p:cNvPicPr>
            <a:picLocks noChangeAspect="1"/>
          </p:cNvPicPr>
          <p:nvPr/>
        </p:nvPicPr>
        <p:blipFill>
          <a:blip r:embed="rId2"/>
          <a:stretch>
            <a:fillRect/>
          </a:stretch>
        </p:blipFill>
        <p:spPr>
          <a:xfrm>
            <a:off x="1219833" y="1957010"/>
            <a:ext cx="6679567" cy="3925719"/>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81000"/>
            <a:ext cx="9779183" cy="1325563"/>
          </a:xfrm>
        </p:spPr>
        <p:txBody>
          <a:bodyPr anchor="b">
            <a:normAutofit/>
          </a:bodyPr>
          <a:lstStyle/>
          <a:p>
            <a:r>
              <a:rPr lang="en-US" dirty="0"/>
              <a:t>Convolutional Neural Network</a:t>
            </a:r>
          </a:p>
        </p:txBody>
      </p:sp>
      <p:pic>
        <p:nvPicPr>
          <p:cNvPr id="26" name="Picture 11" descr="Human brain nerve cells">
            <a:extLst>
              <a:ext uri="{FF2B5EF4-FFF2-40B4-BE49-F238E27FC236}">
                <a16:creationId xmlns:a16="http://schemas.microsoft.com/office/drawing/2014/main" id="{6AAE8939-CFCD-5616-21A5-B0661AFBA146}"/>
              </a:ext>
            </a:extLst>
          </p:cNvPr>
          <p:cNvPicPr>
            <a:picLocks noChangeAspect="1"/>
          </p:cNvPicPr>
          <p:nvPr/>
        </p:nvPicPr>
        <p:blipFill rotWithShape="1">
          <a:blip r:embed="rId2"/>
          <a:srcRect t="19126" r="3" b="3"/>
          <a:stretch/>
        </p:blipFill>
        <p:spPr>
          <a:xfrm>
            <a:off x="1167493" y="2528203"/>
            <a:ext cx="4663440" cy="2828613"/>
          </a:xfrm>
          <a:prstGeom prst="rect">
            <a:avLst/>
          </a:prstGeom>
          <a:noFill/>
        </p:spPr>
      </p:pic>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381000" y="6356350"/>
            <a:ext cx="2743200" cy="365125"/>
          </a:xfrm>
        </p:spPr>
        <p:txBody>
          <a:bodyPr anchor="ctr">
            <a:normAutofit/>
          </a:bodyPr>
          <a:lstStyle/>
          <a:p>
            <a:pPr>
              <a:spcAft>
                <a:spcPts val="600"/>
              </a:spcAft>
            </a:pPr>
            <a:fld id="{A0359AB4-B533-459F-B7A4-BB8B46963A15}" type="datetime1">
              <a:rPr lang="en-US" smtClean="0"/>
              <a:t>11/22/2022</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BHAAV VAACHAK</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sp>
        <p:nvSpPr>
          <p:cNvPr id="27" name="Content Placeholder 6">
            <a:extLst>
              <a:ext uri="{FF2B5EF4-FFF2-40B4-BE49-F238E27FC236}">
                <a16:creationId xmlns:a16="http://schemas.microsoft.com/office/drawing/2014/main" id="{B1522BC8-7D2F-5203-67D7-4A66B5804C7F}"/>
              </a:ext>
            </a:extLst>
          </p:cNvPr>
          <p:cNvSpPr>
            <a:spLocks noGrp="1"/>
          </p:cNvSpPr>
          <p:nvPr>
            <p:ph idx="10"/>
          </p:nvPr>
        </p:nvSpPr>
        <p:spPr>
          <a:xfrm>
            <a:off x="6283235" y="2528203"/>
            <a:ext cx="4663440" cy="2828613"/>
          </a:xfrm>
        </p:spPr>
        <p:txBody>
          <a:bodyPr/>
          <a:lstStyle/>
          <a:p>
            <a:endParaRPr lang="en-US"/>
          </a:p>
        </p:txBody>
      </p:sp>
      <p:sp>
        <p:nvSpPr>
          <p:cNvPr id="28" name="Content Placeholder 7">
            <a:extLst>
              <a:ext uri="{FF2B5EF4-FFF2-40B4-BE49-F238E27FC236}">
                <a16:creationId xmlns:a16="http://schemas.microsoft.com/office/drawing/2014/main" id="{875BD19B-72C2-BE79-AF33-CC382A164F1A}"/>
              </a:ext>
            </a:extLst>
          </p:cNvPr>
          <p:cNvSpPr>
            <a:spLocks noGrp="1"/>
          </p:cNvSpPr>
          <p:nvPr>
            <p:ph idx="11"/>
          </p:nvPr>
        </p:nvSpPr>
        <p:spPr>
          <a:xfrm>
            <a:off x="1167493" y="2005689"/>
            <a:ext cx="4663440" cy="522514"/>
          </a:xfrm>
        </p:spPr>
        <p:txBody>
          <a:bodyPr/>
          <a:lstStyle/>
          <a:p>
            <a:r>
              <a:rPr lang="en-US" dirty="0"/>
              <a:t>Class of artificial neural network</a:t>
            </a:r>
          </a:p>
        </p:txBody>
      </p:sp>
      <p:sp>
        <p:nvSpPr>
          <p:cNvPr id="29" name="Content Placeholder 8">
            <a:extLst>
              <a:ext uri="{FF2B5EF4-FFF2-40B4-BE49-F238E27FC236}">
                <a16:creationId xmlns:a16="http://schemas.microsoft.com/office/drawing/2014/main" id="{1D934701-F3A9-ADA4-ECD0-C84A1CA46E59}"/>
              </a:ext>
            </a:extLst>
          </p:cNvPr>
          <p:cNvSpPr>
            <a:spLocks noGrp="1"/>
          </p:cNvSpPr>
          <p:nvPr>
            <p:ph idx="12"/>
          </p:nvPr>
        </p:nvSpPr>
        <p:spPr>
          <a:xfrm>
            <a:off x="6318697" y="1875691"/>
            <a:ext cx="4663440" cy="522514"/>
          </a:xfrm>
        </p:spPr>
        <p:txBody>
          <a:bodyPr/>
          <a:lstStyle/>
          <a:p>
            <a:r>
              <a:rPr lang="en-US" sz="2000" dirty="0"/>
              <a:t>Learns directly from data, eliminating the need for manual feature extraction</a:t>
            </a:r>
          </a:p>
        </p:txBody>
      </p:sp>
      <p:pic>
        <p:nvPicPr>
          <p:cNvPr id="1026" name="Picture 2" descr="Convolution Neural Network - CNN Illustrated With 1-D ECG signal">
            <a:extLst>
              <a:ext uri="{FF2B5EF4-FFF2-40B4-BE49-F238E27FC236}">
                <a16:creationId xmlns:a16="http://schemas.microsoft.com/office/drawing/2014/main" id="{43B67D4B-609D-BBD5-5FB1-898C89C48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234" y="2528202"/>
            <a:ext cx="4714355" cy="282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4459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2A88F75-ABF2-71EA-7740-B493A2F53ADE}"/>
              </a:ext>
            </a:extLst>
          </p:cNvPr>
          <p:cNvSpPr>
            <a:spLocks noGrp="1"/>
          </p:cNvSpPr>
          <p:nvPr>
            <p:ph type="title"/>
          </p:nvPr>
        </p:nvSpPr>
        <p:spPr>
          <a:xfrm>
            <a:off x="1167492" y="381000"/>
            <a:ext cx="9779183" cy="1628775"/>
          </a:xfrm>
        </p:spPr>
        <p:txBody>
          <a:bodyPr anchor="b">
            <a:normAutofit/>
          </a:bodyPr>
          <a:lstStyle/>
          <a:p>
            <a:r>
              <a:rPr lang="en-US" sz="2400" dirty="0"/>
              <a:t>The Sequential model</a:t>
            </a:r>
            <a:br>
              <a:rPr lang="en-US" sz="2400" dirty="0"/>
            </a:br>
            <a:endParaRPr lang="en-US" sz="2400" dirty="0"/>
          </a:p>
          <a:p>
            <a:pPr marL="457200" indent="-457200">
              <a:buFont typeface="Arial" panose="020B0604020202020204" pitchFamily="34" charset="0"/>
              <a:buChar char="•"/>
            </a:pPr>
            <a:r>
              <a:rPr lang="en-US" sz="1900" dirty="0"/>
              <a:t>A CNN can be instantiated as a Sequential model because each layer has exactly one input and output and is stacked together to form the entire network.</a:t>
            </a:r>
          </a:p>
        </p:txBody>
      </p:sp>
      <p:pic>
        <p:nvPicPr>
          <p:cNvPr id="7" name="Picture 6">
            <a:extLst>
              <a:ext uri="{FF2B5EF4-FFF2-40B4-BE49-F238E27FC236}">
                <a16:creationId xmlns:a16="http://schemas.microsoft.com/office/drawing/2014/main" id="{FC3E6D6A-5A2B-7B77-AAA5-3B5ADAB8620A}"/>
              </a:ext>
            </a:extLst>
          </p:cNvPr>
          <p:cNvPicPr>
            <a:picLocks noChangeAspect="1"/>
          </p:cNvPicPr>
          <p:nvPr/>
        </p:nvPicPr>
        <p:blipFill>
          <a:blip r:embed="rId2"/>
          <a:stretch>
            <a:fillRect/>
          </a:stretch>
        </p:blipFill>
        <p:spPr>
          <a:xfrm>
            <a:off x="1968499" y="2022474"/>
            <a:ext cx="8470527" cy="4298793"/>
          </a:xfrm>
          <a:prstGeom prst="rect">
            <a:avLst/>
          </a:prstGeom>
          <a:noFill/>
        </p:spPr>
      </p:pic>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381000" y="6356350"/>
            <a:ext cx="1701018" cy="365125"/>
          </a:xfrm>
        </p:spPr>
        <p:txBody>
          <a:bodyPr anchor="ctr">
            <a:normAutofit/>
          </a:bodyPr>
          <a:lstStyle/>
          <a:p>
            <a:pPr>
              <a:spcAft>
                <a:spcPts val="600"/>
              </a:spcAft>
            </a:pPr>
            <a:fld id="{48C0AD39-8E2D-4F03-AB68-96CCD708A5CD}" type="datetime1">
              <a:rPr lang="en-US" smtClean="0"/>
              <a:t>11/22/2022</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BHAAV VAACHAK</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Tree>
    <p:extLst>
      <p:ext uri="{BB962C8B-B14F-4D97-AF65-F5344CB8AC3E}">
        <p14:creationId xmlns:p14="http://schemas.microsoft.com/office/powerpoint/2010/main" val="2626250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33750" y="-398577"/>
            <a:ext cx="9779183" cy="1325563"/>
          </a:xfrm>
        </p:spPr>
        <p:txBody>
          <a:bodyPr/>
          <a:lstStyle/>
          <a:p>
            <a:r>
              <a:rPr lang="en-US" dirty="0"/>
              <a:t>Layers used in our CNN</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D43D56ED-2B07-47C7-9F9E-8F9AF4F144DB}" type="datetime1">
              <a:rPr lang="en-US" smtClean="0"/>
              <a:t>11/22/2022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8" name="Picture 7">
            <a:extLst>
              <a:ext uri="{FF2B5EF4-FFF2-40B4-BE49-F238E27FC236}">
                <a16:creationId xmlns:a16="http://schemas.microsoft.com/office/drawing/2014/main" id="{8B616B4F-FB93-2936-303B-6B79748E1FF1}"/>
              </a:ext>
            </a:extLst>
          </p:cNvPr>
          <p:cNvPicPr>
            <a:picLocks noChangeAspect="1"/>
          </p:cNvPicPr>
          <p:nvPr/>
        </p:nvPicPr>
        <p:blipFill>
          <a:blip r:embed="rId2"/>
          <a:stretch>
            <a:fillRect/>
          </a:stretch>
        </p:blipFill>
        <p:spPr>
          <a:xfrm>
            <a:off x="199177" y="1171228"/>
            <a:ext cx="5803271" cy="5067648"/>
          </a:xfrm>
          <a:prstGeom prst="rect">
            <a:avLst/>
          </a:prstGeom>
        </p:spPr>
      </p:pic>
      <p:pic>
        <p:nvPicPr>
          <p:cNvPr id="10" name="Picture 9">
            <a:extLst>
              <a:ext uri="{FF2B5EF4-FFF2-40B4-BE49-F238E27FC236}">
                <a16:creationId xmlns:a16="http://schemas.microsoft.com/office/drawing/2014/main" id="{D9B15526-7935-D099-1D21-F02F10F7DD67}"/>
              </a:ext>
            </a:extLst>
          </p:cNvPr>
          <p:cNvPicPr>
            <a:picLocks noChangeAspect="1"/>
          </p:cNvPicPr>
          <p:nvPr/>
        </p:nvPicPr>
        <p:blipFill>
          <a:blip r:embed="rId3"/>
          <a:stretch>
            <a:fillRect/>
          </a:stretch>
        </p:blipFill>
        <p:spPr>
          <a:xfrm>
            <a:off x="6096000" y="1171228"/>
            <a:ext cx="5920080" cy="5067648"/>
          </a:xfrm>
          <a:prstGeom prst="rect">
            <a:avLst/>
          </a:prstGeom>
        </p:spPr>
      </p:pic>
    </p:spTree>
    <p:extLst>
      <p:ext uri="{BB962C8B-B14F-4D97-AF65-F5344CB8AC3E}">
        <p14:creationId xmlns:p14="http://schemas.microsoft.com/office/powerpoint/2010/main" val="3336429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225333" y="-366691"/>
            <a:ext cx="9779183" cy="1325563"/>
          </a:xfrm>
        </p:spPr>
        <p:txBody>
          <a:bodyPr/>
          <a:lstStyle/>
          <a:p>
            <a:r>
              <a:rPr lang="en-US" dirty="0"/>
              <a:t>Layers used in out CNN</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DF4E35EF-4670-40FD-8BC6-BF32D42D39F5}" type="datetime1">
              <a:rPr lang="en-US" smtClean="0"/>
              <a:t>11/22/2022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9" name="Picture 8">
            <a:extLst>
              <a:ext uri="{FF2B5EF4-FFF2-40B4-BE49-F238E27FC236}">
                <a16:creationId xmlns:a16="http://schemas.microsoft.com/office/drawing/2014/main" id="{B179AA9E-4739-4074-3A5F-2547A76750D5}"/>
              </a:ext>
            </a:extLst>
          </p:cNvPr>
          <p:cNvPicPr>
            <a:picLocks noChangeAspect="1"/>
          </p:cNvPicPr>
          <p:nvPr/>
        </p:nvPicPr>
        <p:blipFill>
          <a:blip r:embed="rId2"/>
          <a:stretch>
            <a:fillRect/>
          </a:stretch>
        </p:blipFill>
        <p:spPr>
          <a:xfrm>
            <a:off x="5817782" y="1303399"/>
            <a:ext cx="6097019" cy="2453695"/>
          </a:xfrm>
          <a:prstGeom prst="rect">
            <a:avLst/>
          </a:prstGeom>
        </p:spPr>
      </p:pic>
      <p:pic>
        <p:nvPicPr>
          <p:cNvPr id="10" name="Picture 9">
            <a:extLst>
              <a:ext uri="{FF2B5EF4-FFF2-40B4-BE49-F238E27FC236}">
                <a16:creationId xmlns:a16="http://schemas.microsoft.com/office/drawing/2014/main" id="{3B7D6E46-1E11-2B31-79E8-82B5D4D83063}"/>
              </a:ext>
            </a:extLst>
          </p:cNvPr>
          <p:cNvPicPr>
            <a:picLocks noChangeAspect="1"/>
          </p:cNvPicPr>
          <p:nvPr/>
        </p:nvPicPr>
        <p:blipFill>
          <a:blip r:embed="rId3"/>
          <a:stretch>
            <a:fillRect/>
          </a:stretch>
        </p:blipFill>
        <p:spPr>
          <a:xfrm>
            <a:off x="153532" y="1316676"/>
            <a:ext cx="5552917" cy="5039673"/>
          </a:xfrm>
          <a:prstGeom prst="rect">
            <a:avLst/>
          </a:prstGeom>
        </p:spPr>
      </p:pic>
      <p:pic>
        <p:nvPicPr>
          <p:cNvPr id="11" name="Picture 10">
            <a:extLst>
              <a:ext uri="{FF2B5EF4-FFF2-40B4-BE49-F238E27FC236}">
                <a16:creationId xmlns:a16="http://schemas.microsoft.com/office/drawing/2014/main" id="{EE5C33AE-18A2-C7A0-E86B-A9AFC105F6C1}"/>
              </a:ext>
            </a:extLst>
          </p:cNvPr>
          <p:cNvPicPr>
            <a:picLocks noChangeAspect="1"/>
          </p:cNvPicPr>
          <p:nvPr/>
        </p:nvPicPr>
        <p:blipFill>
          <a:blip r:embed="rId4"/>
          <a:stretch>
            <a:fillRect/>
          </a:stretch>
        </p:blipFill>
        <p:spPr>
          <a:xfrm>
            <a:off x="5817782" y="3987923"/>
            <a:ext cx="6097019" cy="2368426"/>
          </a:xfrm>
          <a:prstGeom prst="rect">
            <a:avLst/>
          </a:prstGeom>
        </p:spPr>
      </p:pic>
    </p:spTree>
    <p:extLst>
      <p:ext uri="{BB962C8B-B14F-4D97-AF65-F5344CB8AC3E}">
        <p14:creationId xmlns:p14="http://schemas.microsoft.com/office/powerpoint/2010/main" val="1704508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225333" y="-366691"/>
            <a:ext cx="9779183" cy="1325563"/>
          </a:xfrm>
        </p:spPr>
        <p:txBody>
          <a:bodyPr/>
          <a:lstStyle/>
          <a:p>
            <a:r>
              <a:rPr lang="en-US" dirty="0"/>
              <a:t>Preparing data for the model</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DF4E35EF-4670-40FD-8BC6-BF32D42D39F5}" type="datetime1">
              <a:rPr lang="en-US" smtClean="0"/>
              <a:t>11/22/2022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4" name="Picture 3">
            <a:extLst>
              <a:ext uri="{FF2B5EF4-FFF2-40B4-BE49-F238E27FC236}">
                <a16:creationId xmlns:a16="http://schemas.microsoft.com/office/drawing/2014/main" id="{19021DF7-4A84-1504-5E06-3940D737289F}"/>
              </a:ext>
            </a:extLst>
          </p:cNvPr>
          <p:cNvPicPr>
            <a:picLocks noChangeAspect="1"/>
          </p:cNvPicPr>
          <p:nvPr/>
        </p:nvPicPr>
        <p:blipFill rotWithShape="1">
          <a:blip r:embed="rId2"/>
          <a:srcRect l="20347" t="31023" r="19208" b="8383"/>
          <a:stretch/>
        </p:blipFill>
        <p:spPr>
          <a:xfrm>
            <a:off x="488886" y="958872"/>
            <a:ext cx="9744146" cy="5125113"/>
          </a:xfrm>
          <a:prstGeom prst="rect">
            <a:avLst/>
          </a:prstGeom>
        </p:spPr>
      </p:pic>
    </p:spTree>
    <p:extLst>
      <p:ext uri="{BB962C8B-B14F-4D97-AF65-F5344CB8AC3E}">
        <p14:creationId xmlns:p14="http://schemas.microsoft.com/office/powerpoint/2010/main" val="38567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81000"/>
            <a:ext cx="9779183" cy="1325563"/>
          </a:xfrm>
        </p:spPr>
        <p:txBody>
          <a:bodyPr anchor="b">
            <a:normAutofit/>
          </a:bodyPr>
          <a:lstStyle/>
          <a:p>
            <a:r>
              <a:rPr lang="en-US" dirty="0"/>
              <a:t>Controlling the learning rate : </a:t>
            </a:r>
          </a:p>
        </p:txBody>
      </p:sp>
      <p:pic>
        <p:nvPicPr>
          <p:cNvPr id="7" name="Content Placeholder 6">
            <a:extLst>
              <a:ext uri="{FF2B5EF4-FFF2-40B4-BE49-F238E27FC236}">
                <a16:creationId xmlns:a16="http://schemas.microsoft.com/office/drawing/2014/main" id="{5449CE08-2C27-0F5E-F020-8EC39DFE6313}"/>
              </a:ext>
            </a:extLst>
          </p:cNvPr>
          <p:cNvPicPr>
            <a:picLocks noGrp="1" noChangeAspect="1"/>
          </p:cNvPicPr>
          <p:nvPr>
            <p:ph idx="1"/>
          </p:nvPr>
        </p:nvPicPr>
        <p:blipFill>
          <a:blip r:embed="rId2"/>
          <a:stretch>
            <a:fillRect/>
          </a:stretch>
        </p:blipFill>
        <p:spPr>
          <a:xfrm>
            <a:off x="2754365" y="1706563"/>
            <a:ext cx="6605436" cy="4343075"/>
          </a:xfrm>
          <a:noFill/>
        </p:spPr>
      </p:pic>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381000" y="6356350"/>
            <a:ext cx="1701018" cy="365125"/>
          </a:xfrm>
        </p:spPr>
        <p:txBody>
          <a:bodyPr anchor="ctr">
            <a:normAutofit/>
          </a:bodyPr>
          <a:lstStyle/>
          <a:p>
            <a:pPr>
              <a:spcAft>
                <a:spcPts val="600"/>
              </a:spcAft>
            </a:pPr>
            <a:fld id="{47731479-C65D-47EE-98C9-95FA068EC7A3}" type="datetime1">
              <a:rPr lang="en-US" smtClean="0"/>
              <a:t>11/22/2022</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BHAAV VAACHAK</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18</a:t>
            </a:fld>
            <a:endParaRPr lang="en-US"/>
          </a:p>
        </p:txBody>
      </p:sp>
    </p:spTree>
    <p:extLst>
      <p:ext uri="{BB962C8B-B14F-4D97-AF65-F5344CB8AC3E}">
        <p14:creationId xmlns:p14="http://schemas.microsoft.com/office/powerpoint/2010/main" val="4377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289711" y="795699"/>
            <a:ext cx="9859627" cy="2807580"/>
          </a:xfrm>
        </p:spPr>
        <p:txBody>
          <a:bodyPr/>
          <a:lstStyle/>
          <a:p>
            <a:r>
              <a:rPr lang="en-US" dirty="0"/>
              <a:t>Demonstration of the model using RAVDESS dataset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40297" y="735385"/>
            <a:ext cx="9362228" cy="1325563"/>
          </a:xfrm>
        </p:spPr>
        <p:txBody>
          <a:bodyPr/>
          <a:lstStyle/>
          <a:p>
            <a:r>
              <a:rPr lang="en-US" sz="4000" dirty="0"/>
              <a:t>Moradabad Institute of Technology</a:t>
            </a:r>
            <a:br>
              <a:rPr lang="en-US" sz="4000" dirty="0"/>
            </a:br>
            <a:r>
              <a:rPr lang="en-US" sz="2400" dirty="0"/>
              <a:t>(</a:t>
            </a:r>
            <a:r>
              <a:rPr lang="en-US" sz="2400" dirty="0" err="1"/>
              <a:t>B.Tech</a:t>
            </a:r>
            <a:r>
              <a:rPr lang="en-US" sz="2400" dirty="0"/>
              <a:t> CSE,2024)</a:t>
            </a:r>
            <a:endParaRPr lang="en-US" sz="4000"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57250" y="1743075"/>
            <a:ext cx="10089425" cy="3641208"/>
          </a:xfrm>
        </p:spPr>
        <p:txBody>
          <a:bodyPr vert="horz" lIns="91440" tIns="45720" rIns="91440" bIns="45720" rtlCol="0" anchor="t">
            <a:normAutofit/>
          </a:bodyPr>
          <a:lstStyle/>
          <a:p>
            <a:endParaRPr lang="en-US"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669E0E29-F547-4F6A-A292-154A72B03991}" type="datetime1">
              <a:rPr lang="en-US" smtClean="0"/>
              <a:t>11/22/2022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pic>
        <p:nvPicPr>
          <p:cNvPr id="9" name="Picture 8">
            <a:extLst>
              <a:ext uri="{FF2B5EF4-FFF2-40B4-BE49-F238E27FC236}">
                <a16:creationId xmlns:a16="http://schemas.microsoft.com/office/drawing/2014/main" id="{28434468-1379-AED3-24FF-52A597923536}"/>
              </a:ext>
            </a:extLst>
          </p:cNvPr>
          <p:cNvPicPr>
            <a:picLocks noChangeAspect="1"/>
          </p:cNvPicPr>
          <p:nvPr/>
        </p:nvPicPr>
        <p:blipFill>
          <a:blip r:embed="rId2"/>
          <a:stretch>
            <a:fillRect/>
          </a:stretch>
        </p:blipFill>
        <p:spPr>
          <a:xfrm>
            <a:off x="381000" y="3473634"/>
            <a:ext cx="4883764" cy="893821"/>
          </a:xfrm>
          <a:prstGeom prst="rect">
            <a:avLst/>
          </a:prstGeom>
        </p:spPr>
      </p:pic>
      <p:pic>
        <p:nvPicPr>
          <p:cNvPr id="11" name="Picture 10">
            <a:extLst>
              <a:ext uri="{FF2B5EF4-FFF2-40B4-BE49-F238E27FC236}">
                <a16:creationId xmlns:a16="http://schemas.microsoft.com/office/drawing/2014/main" id="{75CBD5B0-D4A8-991F-DF69-0EFB9B140C0D}"/>
              </a:ext>
            </a:extLst>
          </p:cNvPr>
          <p:cNvPicPr>
            <a:picLocks noChangeAspect="1"/>
          </p:cNvPicPr>
          <p:nvPr/>
        </p:nvPicPr>
        <p:blipFill>
          <a:blip r:embed="rId3"/>
          <a:stretch>
            <a:fillRect/>
          </a:stretch>
        </p:blipFill>
        <p:spPr>
          <a:xfrm>
            <a:off x="5264764" y="3614855"/>
            <a:ext cx="1827566" cy="1817263"/>
          </a:xfrm>
          <a:prstGeom prst="rect">
            <a:avLst/>
          </a:prstGeom>
        </p:spPr>
      </p:pic>
      <p:pic>
        <p:nvPicPr>
          <p:cNvPr id="15" name="Picture 14">
            <a:extLst>
              <a:ext uri="{FF2B5EF4-FFF2-40B4-BE49-F238E27FC236}">
                <a16:creationId xmlns:a16="http://schemas.microsoft.com/office/drawing/2014/main" id="{D93C5D00-7257-2FAB-037A-92FA030CA437}"/>
              </a:ext>
            </a:extLst>
          </p:cNvPr>
          <p:cNvPicPr>
            <a:picLocks noChangeAspect="1"/>
          </p:cNvPicPr>
          <p:nvPr/>
        </p:nvPicPr>
        <p:blipFill>
          <a:blip r:embed="rId4"/>
          <a:stretch>
            <a:fillRect/>
          </a:stretch>
        </p:blipFill>
        <p:spPr>
          <a:xfrm>
            <a:off x="7148098" y="3257508"/>
            <a:ext cx="1779353" cy="2297663"/>
          </a:xfrm>
          <a:prstGeom prst="rect">
            <a:avLst/>
          </a:prstGeom>
        </p:spPr>
      </p:pic>
      <p:pic>
        <p:nvPicPr>
          <p:cNvPr id="17" name="Picture 16">
            <a:extLst>
              <a:ext uri="{FF2B5EF4-FFF2-40B4-BE49-F238E27FC236}">
                <a16:creationId xmlns:a16="http://schemas.microsoft.com/office/drawing/2014/main" id="{3EC4BC5A-7269-8FBD-AB6D-4C10419C1727}"/>
              </a:ext>
            </a:extLst>
          </p:cNvPr>
          <p:cNvPicPr>
            <a:picLocks noChangeAspect="1"/>
          </p:cNvPicPr>
          <p:nvPr/>
        </p:nvPicPr>
        <p:blipFill>
          <a:blip r:embed="rId5"/>
          <a:stretch>
            <a:fillRect/>
          </a:stretch>
        </p:blipFill>
        <p:spPr>
          <a:xfrm>
            <a:off x="567476" y="4367455"/>
            <a:ext cx="3586751" cy="1912934"/>
          </a:xfrm>
          <a:prstGeom prst="rect">
            <a:avLst/>
          </a:prstGeom>
        </p:spPr>
      </p:pic>
      <p:pic>
        <p:nvPicPr>
          <p:cNvPr id="19" name="Picture 18">
            <a:extLst>
              <a:ext uri="{FF2B5EF4-FFF2-40B4-BE49-F238E27FC236}">
                <a16:creationId xmlns:a16="http://schemas.microsoft.com/office/drawing/2014/main" id="{7C40DE28-DCF8-4BAA-1B06-AE4DEA0ACC21}"/>
              </a:ext>
            </a:extLst>
          </p:cNvPr>
          <p:cNvPicPr>
            <a:picLocks noChangeAspect="1"/>
          </p:cNvPicPr>
          <p:nvPr/>
        </p:nvPicPr>
        <p:blipFill>
          <a:blip r:embed="rId6"/>
          <a:stretch>
            <a:fillRect/>
          </a:stretch>
        </p:blipFill>
        <p:spPr>
          <a:xfrm>
            <a:off x="8499422" y="735385"/>
            <a:ext cx="1779353" cy="1806024"/>
          </a:xfrm>
          <a:prstGeom prst="rect">
            <a:avLst/>
          </a:prstGeom>
        </p:spPr>
      </p:pic>
      <p:sp>
        <p:nvSpPr>
          <p:cNvPr id="20" name="TextBox 19">
            <a:extLst>
              <a:ext uri="{FF2B5EF4-FFF2-40B4-BE49-F238E27FC236}">
                <a16:creationId xmlns:a16="http://schemas.microsoft.com/office/drawing/2014/main" id="{123ECC7F-FD91-5EDA-B81C-1E2C452C8BD6}"/>
              </a:ext>
            </a:extLst>
          </p:cNvPr>
          <p:cNvSpPr txBox="1"/>
          <p:nvPr/>
        </p:nvSpPr>
        <p:spPr>
          <a:xfrm>
            <a:off x="685800" y="2657392"/>
            <a:ext cx="2790825" cy="461665"/>
          </a:xfrm>
          <a:prstGeom prst="rect">
            <a:avLst/>
          </a:prstGeom>
          <a:noFill/>
        </p:spPr>
        <p:txBody>
          <a:bodyPr wrap="square" rtlCol="0">
            <a:spAutoFit/>
          </a:bodyPr>
          <a:lstStyle/>
          <a:p>
            <a:r>
              <a:rPr lang="en-US" sz="2400" dirty="0"/>
              <a:t>Based on course: </a:t>
            </a:r>
          </a:p>
        </p:txBody>
      </p:sp>
    </p:spTree>
    <p:extLst>
      <p:ext uri="{BB962C8B-B14F-4D97-AF65-F5344CB8AC3E}">
        <p14:creationId xmlns:p14="http://schemas.microsoft.com/office/powerpoint/2010/main" val="133473305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28FA6F19-EA3C-4289-B752-926202A1CAD1}" type="datetime1">
              <a:rPr lang="en-US" smtClean="0"/>
              <a:t>11/22/2022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a:t>BHAAV VAACHAK</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6" name="Picture 5" descr="Table, timeline&#10;&#10;Description automatically generated">
            <a:extLst>
              <a:ext uri="{FF2B5EF4-FFF2-40B4-BE49-F238E27FC236}">
                <a16:creationId xmlns:a16="http://schemas.microsoft.com/office/drawing/2014/main" id="{872D73D7-4393-D61A-CFC3-E632060F095F}"/>
              </a:ext>
            </a:extLst>
          </p:cNvPr>
          <p:cNvPicPr>
            <a:picLocks noChangeAspect="1"/>
          </p:cNvPicPr>
          <p:nvPr/>
        </p:nvPicPr>
        <p:blipFill>
          <a:blip r:embed="rId2"/>
          <a:stretch>
            <a:fillRect/>
          </a:stretch>
        </p:blipFill>
        <p:spPr>
          <a:xfrm>
            <a:off x="204845" y="136525"/>
            <a:ext cx="5424429" cy="38862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Timeline&#10;&#10;Description automatically generated with medium confidence">
            <a:extLst>
              <a:ext uri="{FF2B5EF4-FFF2-40B4-BE49-F238E27FC236}">
                <a16:creationId xmlns:a16="http://schemas.microsoft.com/office/drawing/2014/main" id="{53452888-D3F0-A4B1-8A8F-7D573113CC95}"/>
              </a:ext>
            </a:extLst>
          </p:cNvPr>
          <p:cNvPicPr>
            <a:picLocks noChangeAspect="1"/>
          </p:cNvPicPr>
          <p:nvPr/>
        </p:nvPicPr>
        <p:blipFill>
          <a:blip r:embed="rId3"/>
          <a:stretch>
            <a:fillRect/>
          </a:stretch>
        </p:blipFill>
        <p:spPr>
          <a:xfrm>
            <a:off x="5955999" y="136525"/>
            <a:ext cx="5670430" cy="4057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Graphical user interface&#10;&#10;Description automatically generated with medium confidence">
            <a:extLst>
              <a:ext uri="{FF2B5EF4-FFF2-40B4-BE49-F238E27FC236}">
                <a16:creationId xmlns:a16="http://schemas.microsoft.com/office/drawing/2014/main" id="{0D7A2C56-F317-6B5A-B7C3-2DF4E24D0B50}"/>
              </a:ext>
            </a:extLst>
          </p:cNvPr>
          <p:cNvPicPr>
            <a:picLocks noChangeAspect="1"/>
          </p:cNvPicPr>
          <p:nvPr/>
        </p:nvPicPr>
        <p:blipFill>
          <a:blip r:embed="rId4"/>
          <a:stretch>
            <a:fillRect/>
          </a:stretch>
        </p:blipFill>
        <p:spPr>
          <a:xfrm>
            <a:off x="3420867" y="2555220"/>
            <a:ext cx="5350266" cy="3828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99899417-5036-38B6-2F7A-2BE53551DBAE}"/>
              </a:ext>
            </a:extLst>
          </p:cNvPr>
          <p:cNvPicPr>
            <a:picLocks noChangeAspect="1"/>
          </p:cNvPicPr>
          <p:nvPr/>
        </p:nvPicPr>
        <p:blipFill>
          <a:blip r:embed="rId5"/>
          <a:stretch>
            <a:fillRect/>
          </a:stretch>
        </p:blipFill>
        <p:spPr>
          <a:xfrm>
            <a:off x="7879320" y="2592804"/>
            <a:ext cx="702706" cy="924256"/>
          </a:xfrm>
          <a:prstGeom prst="rect">
            <a:avLst/>
          </a:prstGeom>
        </p:spPr>
      </p:pic>
    </p:spTree>
    <p:extLst>
      <p:ext uri="{BB962C8B-B14F-4D97-AF65-F5344CB8AC3E}">
        <p14:creationId xmlns:p14="http://schemas.microsoft.com/office/powerpoint/2010/main" val="177023652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976992" y="-47124"/>
            <a:ext cx="9779183" cy="1325563"/>
          </a:xfrm>
        </p:spPr>
        <p:txBody>
          <a:bodyPr/>
          <a:lstStyle/>
          <a:p>
            <a:r>
              <a:rPr lang="en-US" dirty="0"/>
              <a:t>What we covered in overview</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57250" y="1743075"/>
            <a:ext cx="10089425" cy="3641208"/>
          </a:xfrm>
        </p:spPr>
        <p:txBody>
          <a:bodyPr vert="horz" lIns="91440" tIns="45720" rIns="91440" bIns="45720" rtlCol="0" anchor="t">
            <a:normAutofit/>
          </a:bodyPr>
          <a:lstStyle/>
          <a:p>
            <a:pPr marL="457200" indent="-457200">
              <a:buFont typeface="Arial" panose="020B0604020202020204" pitchFamily="34" charset="0"/>
              <a:buChar char="•"/>
            </a:pPr>
            <a:r>
              <a:rPr lang="en-US" dirty="0"/>
              <a:t>Introduction</a:t>
            </a:r>
          </a:p>
          <a:p>
            <a:pPr marL="457200" indent="-457200">
              <a:buFont typeface="Arial" panose="020B0604020202020204" pitchFamily="34" charset="0"/>
              <a:buChar char="•"/>
            </a:pPr>
            <a:r>
              <a:rPr lang="en-US" dirty="0"/>
              <a:t>Methodology</a:t>
            </a:r>
          </a:p>
          <a:p>
            <a:pPr marL="457200" indent="-457200">
              <a:buFont typeface="Arial" panose="020B0604020202020204" pitchFamily="34" charset="0"/>
              <a:buChar char="•"/>
            </a:pPr>
            <a:r>
              <a:rPr lang="en-US" dirty="0"/>
              <a:t>Applications</a:t>
            </a:r>
          </a:p>
          <a:p>
            <a:pPr marL="457200" indent="-457200">
              <a:buFont typeface="Arial" panose="020B0604020202020204" pitchFamily="34" charset="0"/>
              <a:buChar char="•"/>
            </a:pPr>
            <a:r>
              <a:rPr lang="en-US" dirty="0"/>
              <a:t>Examples</a:t>
            </a:r>
          </a:p>
          <a:p>
            <a:endParaRPr lang="en-US"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C7533988-37E9-4AA5-BC6A-CBF51379E1D8}" type="datetime1">
              <a:rPr lang="en-US" smtClean="0"/>
              <a:t>11/22/2022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pic>
        <p:nvPicPr>
          <p:cNvPr id="8" name="Picture 7">
            <a:extLst>
              <a:ext uri="{FF2B5EF4-FFF2-40B4-BE49-F238E27FC236}">
                <a16:creationId xmlns:a16="http://schemas.microsoft.com/office/drawing/2014/main" id="{DC1D0A6E-D7A3-6A21-CF24-4AAF19318A26}"/>
              </a:ext>
            </a:extLst>
          </p:cNvPr>
          <p:cNvPicPr>
            <a:picLocks noChangeAspect="1"/>
          </p:cNvPicPr>
          <p:nvPr/>
        </p:nvPicPr>
        <p:blipFill rotWithShape="1">
          <a:blip r:embed="rId2"/>
          <a:srcRect l="24020" t="23810" r="9229" b="8752"/>
          <a:stretch/>
        </p:blipFill>
        <p:spPr>
          <a:xfrm>
            <a:off x="7574330" y="2920881"/>
            <a:ext cx="4236669" cy="24077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8A8992E8-EDD2-41AF-CD2C-B789D3186056}"/>
              </a:ext>
            </a:extLst>
          </p:cNvPr>
          <p:cNvPicPr>
            <a:picLocks noChangeAspect="1"/>
          </p:cNvPicPr>
          <p:nvPr/>
        </p:nvPicPr>
        <p:blipFill rotWithShape="1">
          <a:blip r:embed="rId3"/>
          <a:srcRect l="24609" t="24503" r="9531" b="8760"/>
          <a:stretch/>
        </p:blipFill>
        <p:spPr>
          <a:xfrm>
            <a:off x="3459530" y="3665395"/>
            <a:ext cx="4114800" cy="23454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3948A5B6-719A-4594-05DC-CA6DA8A58864}"/>
              </a:ext>
            </a:extLst>
          </p:cNvPr>
          <p:cNvPicPr>
            <a:picLocks noChangeAspect="1"/>
          </p:cNvPicPr>
          <p:nvPr/>
        </p:nvPicPr>
        <p:blipFill rotWithShape="1">
          <a:blip r:embed="rId4"/>
          <a:srcRect l="24207" t="24950" r="9778" b="8647"/>
          <a:stretch/>
        </p:blipFill>
        <p:spPr>
          <a:xfrm>
            <a:off x="3772755" y="1382230"/>
            <a:ext cx="4035255" cy="22831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nchor="b">
            <a:normAutofit/>
          </a:bodyPr>
          <a:lstStyle/>
          <a:p>
            <a:r>
              <a:rPr lang="en-US" dirty="0"/>
              <a:t>Machine Learning Techniques used:</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2"/>
          </p:nvPr>
        </p:nvSpPr>
        <p:spPr>
          <a:xfrm>
            <a:off x="381000" y="6356350"/>
            <a:ext cx="2743200" cy="365125"/>
          </a:xfrm>
        </p:spPr>
        <p:txBody>
          <a:bodyPr anchor="ctr">
            <a:normAutofit/>
          </a:bodyPr>
          <a:lstStyle/>
          <a:p>
            <a:pPr>
              <a:spcAft>
                <a:spcPts val="600"/>
              </a:spcAft>
            </a:pPr>
            <a:fld id="{429BCD26-C286-4FCA-B47A-CDB79ECD6C72}" type="datetime1">
              <a:rPr lang="en-US" smtClean="0"/>
              <a:t>11/22/2022</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dirty="0"/>
              <a:t>BHAAV VAACHAK</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anchor="ctr">
            <a:normAutofit fontScale="92500" lnSpcReduction="10000"/>
          </a:bodyPr>
          <a:lstStyle/>
          <a:p>
            <a:pPr>
              <a:spcAft>
                <a:spcPts val="600"/>
              </a:spcAft>
            </a:pPr>
            <a:fld id="{294A09A9-5501-47C1-A89A-A340965A2BE2}" type="slidenum">
              <a:rPr lang="en-US" sz="2000" smtClean="0"/>
              <a:pPr>
                <a:spcAft>
                  <a:spcPts val="600"/>
                </a:spcAft>
              </a:pPr>
              <a:t>5</a:t>
            </a:fld>
            <a:endParaRPr lang="en-US" sz="2000" dirty="0"/>
          </a:p>
        </p:txBody>
      </p:sp>
      <p:graphicFrame>
        <p:nvGraphicFramePr>
          <p:cNvPr id="20" name="Content Placeholder 2">
            <a:extLst>
              <a:ext uri="{FF2B5EF4-FFF2-40B4-BE49-F238E27FC236}">
                <a16:creationId xmlns:a16="http://schemas.microsoft.com/office/drawing/2014/main" id="{9A0C207A-9EC2-123C-7607-61773F24D590}"/>
              </a:ext>
            </a:extLst>
          </p:cNvPr>
          <p:cNvGraphicFramePr/>
          <p:nvPr>
            <p:extLst>
              <p:ext uri="{D42A27DB-BD31-4B8C-83A1-F6EECF244321}">
                <p14:modId xmlns:p14="http://schemas.microsoft.com/office/powerpoint/2010/main" val="2163979563"/>
              </p:ext>
            </p:extLst>
          </p:nvPr>
        </p:nvGraphicFramePr>
        <p:xfrm>
          <a:off x="1167493" y="2017467"/>
          <a:ext cx="9779182" cy="3366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graphicEl>
                                              <a:dgm id="{D891B362-2586-4F9E-9807-7EE0A3766738}"/>
                                            </p:graphicEl>
                                          </p:spTgt>
                                        </p:tgtEl>
                                        <p:attrNameLst>
                                          <p:attrName>style.visibility</p:attrName>
                                        </p:attrNameLst>
                                      </p:cBhvr>
                                      <p:to>
                                        <p:strVal val="visible"/>
                                      </p:to>
                                    </p:set>
                                    <p:animEffect transition="in" filter="wipe(down)">
                                      <p:cBhvr>
                                        <p:cTn id="7" dur="500"/>
                                        <p:tgtEl>
                                          <p:spTgt spid="20">
                                            <p:graphicEl>
                                              <a:dgm id="{D891B362-2586-4F9E-9807-7EE0A3766738}"/>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graphicEl>
                                              <a:dgm id="{CC4AD69D-1211-4E81-AA65-57FBF29943D6}"/>
                                            </p:graphicEl>
                                          </p:spTgt>
                                        </p:tgtEl>
                                        <p:attrNameLst>
                                          <p:attrName>style.visibility</p:attrName>
                                        </p:attrNameLst>
                                      </p:cBhvr>
                                      <p:to>
                                        <p:strVal val="visible"/>
                                      </p:to>
                                    </p:set>
                                    <p:animEffect transition="in" filter="wipe(down)">
                                      <p:cBhvr>
                                        <p:cTn id="10" dur="500"/>
                                        <p:tgtEl>
                                          <p:spTgt spid="20">
                                            <p:graphicEl>
                                              <a:dgm id="{CC4AD69D-1211-4E81-AA65-57FBF29943D6}"/>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graphicEl>
                                              <a:dgm id="{CAF9B48F-929C-4008-9DC7-AAEBECDB0FAE}"/>
                                            </p:graphicEl>
                                          </p:spTgt>
                                        </p:tgtEl>
                                        <p:attrNameLst>
                                          <p:attrName>style.visibility</p:attrName>
                                        </p:attrNameLst>
                                      </p:cBhvr>
                                      <p:to>
                                        <p:strVal val="visible"/>
                                      </p:to>
                                    </p:set>
                                    <p:animEffect transition="in" filter="wipe(down)">
                                      <p:cBhvr>
                                        <p:cTn id="13" dur="500"/>
                                        <p:tgtEl>
                                          <p:spTgt spid="20">
                                            <p:graphicEl>
                                              <a:dgm id="{CAF9B48F-929C-4008-9DC7-AAEBECDB0FAE}"/>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graphicEl>
                                              <a:dgm id="{D0A5B9B5-2F83-4172-97D8-D5EC409E1CFE}"/>
                                            </p:graphicEl>
                                          </p:spTgt>
                                        </p:tgtEl>
                                        <p:attrNameLst>
                                          <p:attrName>style.visibility</p:attrName>
                                        </p:attrNameLst>
                                      </p:cBhvr>
                                      <p:to>
                                        <p:strVal val="visible"/>
                                      </p:to>
                                    </p:set>
                                    <p:animEffect transition="in" filter="wipe(down)">
                                      <p:cBhvr>
                                        <p:cTn id="16" dur="500"/>
                                        <p:tgtEl>
                                          <p:spTgt spid="20">
                                            <p:graphicEl>
                                              <a:dgm id="{D0A5B9B5-2F83-4172-97D8-D5EC409E1C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Dgm bld="lvlAtOnc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Dataset used: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604906" cy="2387600"/>
          </a:xfrm>
        </p:spPr>
        <p:txBody>
          <a:bodyPr vert="horz" lIns="91440" tIns="45720" rIns="91440" bIns="45720" rtlCol="0" anchor="t">
            <a:normAutofit fontScale="92500"/>
          </a:bodyPr>
          <a:lstStyle/>
          <a:p>
            <a:r>
              <a:rPr lang="en-US" dirty="0"/>
              <a:t>RAVDESS</a:t>
            </a:r>
          </a:p>
          <a:p>
            <a:r>
              <a:rPr lang="en-US" dirty="0"/>
              <a:t>Attribution: </a:t>
            </a:r>
            <a:r>
              <a:rPr lang="en-US" b="0" i="0" dirty="0">
                <a:effectLst/>
                <a:latin typeface="Inter"/>
              </a:rPr>
              <a:t>The Ryerson Audio-Visual Database of Emotional Speech and Song (RAVDESS) by Livingstone &amp; Russo is licensed under CC BY-NA-SC 4.0</a:t>
            </a:r>
            <a:endParaRPr lang="en-US" dirty="0"/>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About the dataset</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AF45CA66-10AE-46A6-99E1-885720495602}" type="datetime1">
              <a:rPr lang="en-US" smtClean="0"/>
              <a:t>11/22/2022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a:t>BHAAV VAACHAK</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9" name="Content Placeholder 8">
            <a:extLst>
              <a:ext uri="{FF2B5EF4-FFF2-40B4-BE49-F238E27FC236}">
                <a16:creationId xmlns:a16="http://schemas.microsoft.com/office/drawing/2014/main" id="{F21FA947-47AB-BDF5-345C-0D9ED5F034F1}"/>
              </a:ext>
            </a:extLst>
          </p:cNvPr>
          <p:cNvSpPr>
            <a:spLocks noGrp="1"/>
          </p:cNvSpPr>
          <p:nvPr>
            <p:ph idx="1"/>
          </p:nvPr>
        </p:nvSpPr>
        <p:spPr>
          <a:xfrm>
            <a:off x="1167493" y="1871661"/>
            <a:ext cx="9779182" cy="3366815"/>
          </a:xfrm>
        </p:spPr>
        <p:txBody>
          <a:bodyPr/>
          <a:lstStyle/>
          <a:p>
            <a:pPr algn="l" fontAlgn="base"/>
            <a:r>
              <a:rPr lang="en-US" sz="1400" b="0" i="0" dirty="0">
                <a:effectLst/>
                <a:latin typeface="Inter"/>
              </a:rPr>
              <a:t>RAVDESS contains 1440 files: 60 trials per actor x 24 actors = 1440. The RAVDESS contains 24 professional actors (12 female, 12 male), vocalizing two lexically-matched statements in a neutral North American accent. Speech emotions includes calm, happy, sad, angry, fearful, surprise, and disgust expressions. Each expression is produced at two levels of emotional intensity (normal, strong), with an additional neutral expression.</a:t>
            </a:r>
          </a:p>
          <a:p>
            <a:pPr algn="l" fontAlgn="base"/>
            <a:r>
              <a:rPr lang="en-US" sz="1400" b="0" i="0" dirty="0">
                <a:effectLst/>
                <a:latin typeface="inherit"/>
              </a:rPr>
              <a:t>File naming convention</a:t>
            </a:r>
            <a:endParaRPr lang="en-US" sz="1400" b="0" i="0" dirty="0">
              <a:effectLst/>
              <a:latin typeface="Inter"/>
            </a:endParaRPr>
          </a:p>
          <a:p>
            <a:pPr algn="l" fontAlgn="base"/>
            <a:r>
              <a:rPr lang="en-US" sz="1400" b="0" i="0" dirty="0">
                <a:effectLst/>
                <a:latin typeface="Inter"/>
              </a:rPr>
              <a:t>Each of the 1440 files has a unique filename. The filename consists of a 7-part numerical identifier (e.g., 03-01-06-01-02-01-12.wav). These identifiers define the stimulus characteristics:</a:t>
            </a:r>
          </a:p>
          <a:p>
            <a:pPr algn="l" fontAlgn="base"/>
            <a:r>
              <a:rPr lang="en-US" sz="1400" b="0" i="1" dirty="0">
                <a:effectLst/>
                <a:latin typeface="inherit"/>
              </a:rPr>
              <a:t>Filename identifiers</a:t>
            </a:r>
            <a:endParaRPr lang="en-US" sz="1400" b="0" i="0" dirty="0">
              <a:effectLst/>
              <a:latin typeface="Inter"/>
            </a:endParaRPr>
          </a:p>
          <a:p>
            <a:pPr algn="l" fontAlgn="base">
              <a:buFont typeface="Arial" panose="020B0604020202020204" pitchFamily="34" charset="0"/>
              <a:buChar char="•"/>
            </a:pPr>
            <a:r>
              <a:rPr lang="en-US" sz="1400" b="0" i="0" dirty="0">
                <a:effectLst/>
                <a:latin typeface="inherit"/>
              </a:rPr>
              <a:t>Modality (01 = full-AV, 02 = video-only, 03 = audio-only).</a:t>
            </a:r>
          </a:p>
          <a:p>
            <a:pPr algn="l" fontAlgn="base">
              <a:buFont typeface="Arial" panose="020B0604020202020204" pitchFamily="34" charset="0"/>
              <a:buChar char="•"/>
            </a:pPr>
            <a:r>
              <a:rPr lang="en-US" sz="1400" b="0" i="0" dirty="0">
                <a:effectLst/>
                <a:latin typeface="inherit"/>
              </a:rPr>
              <a:t>Vocal channel (01 = speech, 02 = song).</a:t>
            </a:r>
          </a:p>
          <a:p>
            <a:pPr algn="l" fontAlgn="base">
              <a:buFont typeface="Arial" panose="020B0604020202020204" pitchFamily="34" charset="0"/>
              <a:buChar char="•"/>
            </a:pPr>
            <a:r>
              <a:rPr lang="en-US" sz="1400" b="0" i="0" dirty="0">
                <a:effectLst/>
                <a:latin typeface="inherit"/>
              </a:rPr>
              <a:t>Emotion (01 = neutral, 02 = calm, 03 = happy, 04 = sad, 05 = angry, 06 = fearful, 07 = disgust, 08 = surprised).</a:t>
            </a:r>
          </a:p>
          <a:p>
            <a:pPr algn="l" fontAlgn="base">
              <a:buFont typeface="Arial" panose="020B0604020202020204" pitchFamily="34" charset="0"/>
              <a:buChar char="•"/>
            </a:pPr>
            <a:r>
              <a:rPr lang="en-US" sz="1400" b="0" i="0" dirty="0">
                <a:effectLst/>
                <a:latin typeface="inherit"/>
              </a:rPr>
              <a:t>Emotional intensity (01 = normal, 02 = strong). NOTE: There is no strong intensity for the 'neutral' emotion.</a:t>
            </a:r>
          </a:p>
          <a:p>
            <a:pPr algn="l" fontAlgn="base">
              <a:buFont typeface="Arial" panose="020B0604020202020204" pitchFamily="34" charset="0"/>
              <a:buChar char="•"/>
            </a:pPr>
            <a:r>
              <a:rPr lang="en-US" sz="1400" b="0" i="0" dirty="0">
                <a:effectLst/>
                <a:latin typeface="inherit"/>
              </a:rPr>
              <a:t>Statement (01 = "Kids are talking by the door", 02 = "Dogs are sitting by the door").</a:t>
            </a:r>
          </a:p>
          <a:p>
            <a:pPr algn="l" fontAlgn="base">
              <a:buFont typeface="Arial" panose="020B0604020202020204" pitchFamily="34" charset="0"/>
              <a:buChar char="•"/>
            </a:pPr>
            <a:r>
              <a:rPr lang="en-US" sz="1400" b="0" i="0" dirty="0">
                <a:effectLst/>
                <a:latin typeface="inherit"/>
              </a:rPr>
              <a:t>Repetition (01 = 1st repetition, 02 = 2nd repetition).</a:t>
            </a:r>
          </a:p>
          <a:p>
            <a:pPr algn="l" fontAlgn="base">
              <a:buFont typeface="Arial" panose="020B0604020202020204" pitchFamily="34" charset="0"/>
              <a:buChar char="•"/>
            </a:pPr>
            <a:r>
              <a:rPr lang="en-US" sz="1400" b="0" i="0" dirty="0">
                <a:effectLst/>
                <a:latin typeface="inherit"/>
              </a:rPr>
              <a:t>Actor (01 to 24. Odd numbered actors are male, even numbered actors are female).</a:t>
            </a:r>
          </a:p>
        </p:txBody>
      </p:sp>
    </p:spTree>
    <p:extLst>
      <p:ext uri="{BB962C8B-B14F-4D97-AF65-F5344CB8AC3E}">
        <p14:creationId xmlns:p14="http://schemas.microsoft.com/office/powerpoint/2010/main" val="15273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B724-2EB7-2731-CFAB-CB5BA0F1579E}"/>
              </a:ext>
            </a:extLst>
          </p:cNvPr>
          <p:cNvSpPr>
            <a:spLocks noGrp="1"/>
          </p:cNvSpPr>
          <p:nvPr>
            <p:ph type="title"/>
          </p:nvPr>
        </p:nvSpPr>
        <p:spPr/>
        <p:txBody>
          <a:bodyPr/>
          <a:lstStyle/>
          <a:p>
            <a:r>
              <a:rPr lang="en-US" dirty="0"/>
              <a:t>About the dataset:</a:t>
            </a:r>
          </a:p>
        </p:txBody>
      </p:sp>
      <p:sp>
        <p:nvSpPr>
          <p:cNvPr id="3" name="Content Placeholder 2">
            <a:extLst>
              <a:ext uri="{FF2B5EF4-FFF2-40B4-BE49-F238E27FC236}">
                <a16:creationId xmlns:a16="http://schemas.microsoft.com/office/drawing/2014/main" id="{7DC248A8-EE30-3682-7B00-BA951B97A5F2}"/>
              </a:ext>
            </a:extLst>
          </p:cNvPr>
          <p:cNvSpPr>
            <a:spLocks noGrp="1"/>
          </p:cNvSpPr>
          <p:nvPr>
            <p:ph idx="1"/>
          </p:nvPr>
        </p:nvSpPr>
        <p:spPr/>
        <p:txBody>
          <a:bodyPr/>
          <a:lstStyle/>
          <a:p>
            <a:pPr algn="l" fontAlgn="base"/>
            <a:r>
              <a:rPr lang="en-US" sz="1600" b="0" i="1" dirty="0">
                <a:effectLst/>
                <a:latin typeface="inherit"/>
              </a:rPr>
              <a:t>Filename example: 03-01-06-01-02-01-12.wav</a:t>
            </a:r>
            <a:endParaRPr lang="en-US" sz="1600" b="0" i="0" dirty="0">
              <a:effectLst/>
              <a:latin typeface="Inter"/>
            </a:endParaRPr>
          </a:p>
          <a:p>
            <a:pPr algn="l" fontAlgn="base">
              <a:buFont typeface="+mj-lt"/>
              <a:buAutoNum type="arabicPeriod"/>
            </a:pPr>
            <a:r>
              <a:rPr lang="en-US" sz="1600" b="0" i="0" dirty="0">
                <a:effectLst/>
                <a:latin typeface="inherit"/>
              </a:rPr>
              <a:t>Audio-only (03)</a:t>
            </a:r>
          </a:p>
          <a:p>
            <a:pPr algn="l" fontAlgn="base">
              <a:buFont typeface="+mj-lt"/>
              <a:buAutoNum type="arabicPeriod"/>
            </a:pPr>
            <a:r>
              <a:rPr lang="en-US" sz="1600" b="0" i="0" dirty="0">
                <a:effectLst/>
                <a:latin typeface="inherit"/>
              </a:rPr>
              <a:t>Speech (01)</a:t>
            </a:r>
          </a:p>
          <a:p>
            <a:pPr algn="l" fontAlgn="base">
              <a:buFont typeface="+mj-lt"/>
              <a:buAutoNum type="arabicPeriod"/>
            </a:pPr>
            <a:r>
              <a:rPr lang="en-US" sz="1600" b="0" i="0" dirty="0">
                <a:effectLst/>
                <a:latin typeface="inherit"/>
              </a:rPr>
              <a:t>Fearful (06)</a:t>
            </a:r>
          </a:p>
          <a:p>
            <a:pPr algn="l" fontAlgn="base">
              <a:buFont typeface="+mj-lt"/>
              <a:buAutoNum type="arabicPeriod"/>
            </a:pPr>
            <a:r>
              <a:rPr lang="en-US" sz="1600" b="0" i="0" dirty="0">
                <a:effectLst/>
                <a:latin typeface="inherit"/>
              </a:rPr>
              <a:t>Normal intensity (01)</a:t>
            </a:r>
          </a:p>
          <a:p>
            <a:pPr algn="l" fontAlgn="base">
              <a:buFont typeface="+mj-lt"/>
              <a:buAutoNum type="arabicPeriod"/>
            </a:pPr>
            <a:r>
              <a:rPr lang="en-US" sz="1600" b="0" i="0" dirty="0">
                <a:effectLst/>
                <a:latin typeface="inherit"/>
              </a:rPr>
              <a:t>Statement "dogs" (02)</a:t>
            </a:r>
          </a:p>
          <a:p>
            <a:pPr algn="l" fontAlgn="base">
              <a:buFont typeface="+mj-lt"/>
              <a:buAutoNum type="arabicPeriod"/>
            </a:pPr>
            <a:r>
              <a:rPr lang="en-US" sz="1600" b="0" i="0" dirty="0">
                <a:effectLst/>
                <a:latin typeface="inherit"/>
              </a:rPr>
              <a:t>1st Repetition (01)</a:t>
            </a:r>
          </a:p>
          <a:p>
            <a:pPr algn="l" fontAlgn="base">
              <a:buFont typeface="+mj-lt"/>
              <a:buAutoNum type="arabicPeriod"/>
            </a:pPr>
            <a:r>
              <a:rPr lang="en-US" sz="1600" b="0" i="0" dirty="0">
                <a:effectLst/>
                <a:latin typeface="inherit"/>
              </a:rPr>
              <a:t>12th Actor (12)</a:t>
            </a:r>
            <a:br>
              <a:rPr lang="en-US" sz="1600" b="0" i="0" dirty="0">
                <a:effectLst/>
                <a:latin typeface="inherit"/>
              </a:rPr>
            </a:br>
            <a:r>
              <a:rPr lang="en-US" sz="1600" b="0" i="0" dirty="0">
                <a:effectLst/>
                <a:latin typeface="inherit"/>
              </a:rPr>
              <a:t>Female, as the actor ID number is even</a:t>
            </a:r>
          </a:p>
          <a:p>
            <a:endParaRPr lang="en-US" sz="1600" dirty="0"/>
          </a:p>
          <a:p>
            <a:endParaRPr lang="en-US" sz="1600" dirty="0"/>
          </a:p>
        </p:txBody>
      </p:sp>
      <p:sp>
        <p:nvSpPr>
          <p:cNvPr id="4" name="Date Placeholder 3">
            <a:extLst>
              <a:ext uri="{FF2B5EF4-FFF2-40B4-BE49-F238E27FC236}">
                <a16:creationId xmlns:a16="http://schemas.microsoft.com/office/drawing/2014/main" id="{0248A207-BCE7-6BD8-CED2-E17E3ACF6A3E}"/>
              </a:ext>
            </a:extLst>
          </p:cNvPr>
          <p:cNvSpPr>
            <a:spLocks noGrp="1"/>
          </p:cNvSpPr>
          <p:nvPr>
            <p:ph type="dt" sz="half" idx="2"/>
          </p:nvPr>
        </p:nvSpPr>
        <p:spPr/>
        <p:txBody>
          <a:bodyPr/>
          <a:lstStyle/>
          <a:p>
            <a:fld id="{0CFB1A09-53CA-410D-A5A3-C9C97DB25233}" type="datetime1">
              <a:rPr lang="en-US" smtClean="0"/>
              <a:t>11/22/2022</a:t>
            </a:fld>
            <a:endParaRPr lang="en-US" dirty="0"/>
          </a:p>
        </p:txBody>
      </p:sp>
      <p:sp>
        <p:nvSpPr>
          <p:cNvPr id="5" name="Footer Placeholder 4">
            <a:extLst>
              <a:ext uri="{FF2B5EF4-FFF2-40B4-BE49-F238E27FC236}">
                <a16:creationId xmlns:a16="http://schemas.microsoft.com/office/drawing/2014/main" id="{39F81646-8017-F766-36CC-34F7F068DB4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BC61F0E8-E1FB-244C-D40F-9A04BDB0FA27}"/>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00923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05355" y="237292"/>
            <a:ext cx="7261283" cy="1325563"/>
          </a:xfrm>
        </p:spPr>
        <p:txBody>
          <a:bodyPr/>
          <a:lstStyle/>
          <a:p>
            <a:r>
              <a:rPr lang="en-US" dirty="0"/>
              <a:t>Libraries/Modules used: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2665D71E-5290-40C4-BADF-75E6FDAE41B0}" type="datetime1">
              <a:rPr lang="en-US" smtClean="0"/>
              <a:t>11/22/2022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BHAAV VAACHAK</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8" name="Content Placeholder 7">
            <a:extLst>
              <a:ext uri="{FF2B5EF4-FFF2-40B4-BE49-F238E27FC236}">
                <a16:creationId xmlns:a16="http://schemas.microsoft.com/office/drawing/2014/main" id="{62A88F75-ABF2-71EA-7740-B493A2F53ADE}"/>
              </a:ext>
            </a:extLst>
          </p:cNvPr>
          <p:cNvSpPr>
            <a:spLocks noGrp="1"/>
          </p:cNvSpPr>
          <p:nvPr>
            <p:ph idx="1"/>
          </p:nvPr>
        </p:nvSpPr>
        <p:spPr>
          <a:xfrm>
            <a:off x="805355" y="1775989"/>
            <a:ext cx="4337014" cy="4512413"/>
          </a:xfrm>
        </p:spPr>
        <p:txBody>
          <a:bodyPr/>
          <a:lstStyle/>
          <a:p>
            <a:pPr marL="457200" indent="-457200">
              <a:buFont typeface="Arial" panose="020B0604020202020204" pitchFamily="34" charset="0"/>
              <a:buChar char="•"/>
            </a:pPr>
            <a:r>
              <a:rPr lang="en-US" dirty="0"/>
              <a:t>For Audio Handling</a:t>
            </a:r>
          </a:p>
          <a:p>
            <a:pPr marL="914400" lvl="1" indent="-457200">
              <a:buFont typeface="Arial" panose="020B0604020202020204" pitchFamily="34" charset="0"/>
              <a:buChar char="•"/>
            </a:pPr>
            <a:r>
              <a:rPr lang="en-US" dirty="0" err="1"/>
              <a:t>Librosa</a:t>
            </a:r>
            <a:endParaRPr lang="en-US" dirty="0"/>
          </a:p>
          <a:p>
            <a:pPr marL="914400" lvl="1" indent="-457200">
              <a:buFont typeface="Arial" panose="020B0604020202020204" pitchFamily="34" charset="0"/>
              <a:buChar char="•"/>
            </a:pPr>
            <a:r>
              <a:rPr lang="en-US" dirty="0" err="1"/>
              <a:t>Ipython</a:t>
            </a:r>
            <a:endParaRPr lang="en-US" dirty="0"/>
          </a:p>
          <a:p>
            <a:pPr lvl="1"/>
            <a:endParaRPr lang="en-US" dirty="0"/>
          </a:p>
          <a:p>
            <a:pPr marL="342900" indent="-342900">
              <a:buFont typeface="Arial" panose="020B0604020202020204" pitchFamily="34" charset="0"/>
              <a:buChar char="•"/>
            </a:pPr>
            <a:r>
              <a:rPr lang="en-US" dirty="0"/>
              <a:t>For Data Handling &amp; ML implementation:</a:t>
            </a:r>
          </a:p>
          <a:p>
            <a:pPr marL="800100" lvl="1" indent="-342900">
              <a:buFont typeface="Arial" panose="020B0604020202020204" pitchFamily="34" charset="0"/>
              <a:buChar char="•"/>
            </a:pPr>
            <a:r>
              <a:rPr lang="en-US" dirty="0" err="1"/>
              <a:t>Keras</a:t>
            </a:r>
            <a:endParaRPr lang="en-US" dirty="0"/>
          </a:p>
          <a:p>
            <a:pPr marL="800100" lvl="1" indent="-342900">
              <a:buFont typeface="Arial" panose="020B0604020202020204" pitchFamily="34" charset="0"/>
              <a:buChar char="•"/>
            </a:pPr>
            <a:r>
              <a:rPr lang="en-US" dirty="0" err="1"/>
              <a:t>Sklearn</a:t>
            </a:r>
            <a:endParaRPr lang="en-US" dirty="0"/>
          </a:p>
          <a:p>
            <a:pPr marL="800100" lvl="1" indent="-342900">
              <a:buFont typeface="Arial" panose="020B0604020202020204" pitchFamily="34" charset="0"/>
              <a:buChar char="•"/>
            </a:pPr>
            <a:r>
              <a:rPr lang="en-US" dirty="0" err="1"/>
              <a:t>Numpy</a:t>
            </a:r>
            <a:endParaRPr lang="en-US" dirty="0"/>
          </a:p>
          <a:p>
            <a:pPr marL="800100" lvl="1" indent="-342900">
              <a:buFont typeface="Arial" panose="020B0604020202020204" pitchFamily="34" charset="0"/>
              <a:buChar char="•"/>
            </a:pPr>
            <a:r>
              <a:rPr lang="en-US" dirty="0"/>
              <a:t>Pandas</a:t>
            </a:r>
          </a:p>
        </p:txBody>
      </p:sp>
      <p:pic>
        <p:nvPicPr>
          <p:cNvPr id="7" name="Picture 6">
            <a:extLst>
              <a:ext uri="{FF2B5EF4-FFF2-40B4-BE49-F238E27FC236}">
                <a16:creationId xmlns:a16="http://schemas.microsoft.com/office/drawing/2014/main" id="{BD0E3773-D3E5-27CE-94A2-F13867353853}"/>
              </a:ext>
            </a:extLst>
          </p:cNvPr>
          <p:cNvPicPr>
            <a:picLocks noChangeAspect="1"/>
          </p:cNvPicPr>
          <p:nvPr/>
        </p:nvPicPr>
        <p:blipFill rotWithShape="1">
          <a:blip r:embed="rId2"/>
          <a:srcRect l="22351" t="27063" r="16723" b="24753"/>
          <a:stretch/>
        </p:blipFill>
        <p:spPr>
          <a:xfrm>
            <a:off x="4962492" y="1754818"/>
            <a:ext cx="7124683" cy="4302431"/>
          </a:xfrm>
          <a:prstGeom prst="rect">
            <a:avLst/>
          </a:prstGeom>
        </p:spPr>
      </p:pic>
    </p:spTree>
    <p:extLst>
      <p:ext uri="{BB962C8B-B14F-4D97-AF65-F5344CB8AC3E}">
        <p14:creationId xmlns:p14="http://schemas.microsoft.com/office/powerpoint/2010/main" val="1877790652"/>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9B2290CE4CA64D953B90DD094450F1" ma:contentTypeVersion="12" ma:contentTypeDescription="Create a new document." ma:contentTypeScope="" ma:versionID="43c02680f6d8e71974baf922aaf9b470">
  <xsd:schema xmlns:xsd="http://www.w3.org/2001/XMLSchema" xmlns:xs="http://www.w3.org/2001/XMLSchema" xmlns:p="http://schemas.microsoft.com/office/2006/metadata/properties" xmlns:ns3="35415ff7-9056-4716-921c-f2e0a0fc9aba" xmlns:ns4="a7a865ce-283d-4c4d-a048-63b724aa743b" targetNamespace="http://schemas.microsoft.com/office/2006/metadata/properties" ma:root="true" ma:fieldsID="f80cac7224960a6985edbd52a93e3ac5" ns3:_="" ns4:_="">
    <xsd:import namespace="35415ff7-9056-4716-921c-f2e0a0fc9aba"/>
    <xsd:import namespace="a7a865ce-283d-4c4d-a048-63b724aa743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415ff7-9056-4716-921c-f2e0a0fc9a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a865ce-283d-4c4d-a048-63b724aa743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5415ff7-9056-4716-921c-f2e0a0fc9aba" xsi:nil="true"/>
  </documentManagement>
</p:properties>
</file>

<file path=customXml/itemProps1.xml><?xml version="1.0" encoding="utf-8"?>
<ds:datastoreItem xmlns:ds="http://schemas.openxmlformats.org/officeDocument/2006/customXml" ds:itemID="{6F30C7E1-FEE0-4629-99F2-7F11C18F2D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415ff7-9056-4716-921c-f2e0a0fc9aba"/>
    <ds:schemaRef ds:uri="a7a865ce-283d-4c4d-a048-63b724aa74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www.w3.org/XML/1998/namespace"/>
    <ds:schemaRef ds:uri="http://schemas.microsoft.com/office/2006/metadata/properties"/>
    <ds:schemaRef ds:uri="http://purl.org/dc/dcmitype/"/>
    <ds:schemaRef ds:uri="http://purl.org/dc/terms/"/>
    <ds:schemaRef ds:uri="35415ff7-9056-4716-921c-f2e0a0fc9aba"/>
    <ds:schemaRef ds:uri="http://schemas.microsoft.com/office/2006/documentManagement/types"/>
    <ds:schemaRef ds:uri="http://schemas.microsoft.com/office/infopath/2007/PartnerControls"/>
    <ds:schemaRef ds:uri="http://schemas.openxmlformats.org/package/2006/metadata/core-properties"/>
    <ds:schemaRef ds:uri="a7a865ce-283d-4c4d-a048-63b724aa743b"/>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293</TotalTime>
  <Words>604</Words>
  <Application>Microsoft Office PowerPoint</Application>
  <PresentationFormat>Widescreen</PresentationFormat>
  <Paragraphs>123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inherit</vt:lpstr>
      <vt:lpstr>Inter</vt:lpstr>
      <vt:lpstr>Tenorite</vt:lpstr>
      <vt:lpstr>Office Theme</vt:lpstr>
      <vt:lpstr>BHAAV VAACHAK</vt:lpstr>
      <vt:lpstr>Moradabad Institute of Technology (B.Tech CSE,2024)</vt:lpstr>
      <vt:lpstr>PowerPoint Presentation</vt:lpstr>
      <vt:lpstr>What we covered in overview</vt:lpstr>
      <vt:lpstr>Machine Learning Techniques used:</vt:lpstr>
      <vt:lpstr>Dataset used:</vt:lpstr>
      <vt:lpstr>About the dataset</vt:lpstr>
      <vt:lpstr>About the dataset:</vt:lpstr>
      <vt:lpstr>Libraries/Modules used: </vt:lpstr>
      <vt:lpstr>How are we analyzing audio</vt:lpstr>
      <vt:lpstr>How are we analyzing audio</vt:lpstr>
      <vt:lpstr>Emotion theory used:</vt:lpstr>
      <vt:lpstr>Convolutional Neural Network</vt:lpstr>
      <vt:lpstr>The Sequential model  A CNN can be instantiated as a Sequential model because each layer has exactly one input and output and is stacked together to form the entire network.</vt:lpstr>
      <vt:lpstr>Layers used in our CNN</vt:lpstr>
      <vt:lpstr>Layers used in out CNN</vt:lpstr>
      <vt:lpstr>Preparing data for the model</vt:lpstr>
      <vt:lpstr>Controlling the learning rate : </vt:lpstr>
      <vt:lpstr>Demonstration of the model using RAVDESS dataset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BHAAV VAACHAK</dc:title>
  <dc:creator>Aditya  Agarwal</dc:creator>
  <cp:lastModifiedBy>Aditya  Agarwal</cp:lastModifiedBy>
  <cp:revision>2</cp:revision>
  <dcterms:created xsi:type="dcterms:W3CDTF">2022-11-15T07:09:35Z</dcterms:created>
  <dcterms:modified xsi:type="dcterms:W3CDTF">2022-11-21T20:00:01Z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0x0101001E9B2290CE4CA64D953B90DD094450F1</vt:lpwstr>
  </property>
</Properties>
</file>